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0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73" r:id="rId10"/>
    <p:sldId id="275" r:id="rId11"/>
    <p:sldId id="303" r:id="rId12"/>
    <p:sldId id="301" r:id="rId13"/>
    <p:sldId id="306" r:id="rId14"/>
    <p:sldId id="307" r:id="rId15"/>
    <p:sldId id="310" r:id="rId16"/>
    <p:sldId id="311" r:id="rId17"/>
    <p:sldId id="312" r:id="rId18"/>
    <p:sldId id="313" r:id="rId19"/>
    <p:sldId id="315" r:id="rId20"/>
    <p:sldId id="316" r:id="rId21"/>
    <p:sldId id="317" r:id="rId22"/>
    <p:sldId id="318" r:id="rId23"/>
    <p:sldId id="319" r:id="rId24"/>
    <p:sldId id="320" r:id="rId25"/>
    <p:sldId id="267" r:id="rId26"/>
    <p:sldId id="321" r:id="rId27"/>
    <p:sldId id="264" r:id="rId28"/>
    <p:sldId id="265" r:id="rId29"/>
    <p:sldId id="269" r:id="rId30"/>
    <p:sldId id="270" r:id="rId31"/>
    <p:sldId id="325" r:id="rId32"/>
    <p:sldId id="326" r:id="rId33"/>
    <p:sldId id="327" r:id="rId34"/>
    <p:sldId id="328" r:id="rId35"/>
    <p:sldId id="329" r:id="rId36"/>
    <p:sldId id="331" r:id="rId37"/>
    <p:sldId id="33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/>
    <p:restoredTop sz="96197"/>
  </p:normalViewPr>
  <p:slideViewPr>
    <p:cSldViewPr snapToGrid="0">
      <p:cViewPr varScale="1">
        <p:scale>
          <a:sx n="113" d="100"/>
          <a:sy n="113" d="100"/>
        </p:scale>
        <p:origin x="1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D8F1F-A188-AD48-9802-95DF0871DA4D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E261B-4171-C44E-B713-3CF4262F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4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ADDA76-90C1-4F78-AC64-22203AE2F8FD}" type="slidenum">
              <a:rPr lang="en-US" altLang="en-US"/>
              <a:pPr/>
              <a:t>9</a:t>
            </a:fld>
            <a:endParaRPr lang="th-TH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AA4C519A-AD15-0913-A354-5EDBFF4985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FEC260FC-E3BC-4BD4-F56A-5751A7EBEF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E2B632C5-DB88-8A82-10F3-E43B793DAD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B56553-C3B5-B14A-9EEF-2E18B4CF3ED0}" type="slidenum">
              <a:rPr lang="en-SG" altLang="en-US">
                <a:latin typeface="Calibri" panose="020F0502020204030204" pitchFamily="34" charset="0"/>
              </a:rPr>
              <a:pPr eaLnBrk="1" hangingPunct="1"/>
              <a:t>24</a:t>
            </a:fld>
            <a:endParaRPr lang="en-SG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845A4C24-3481-AFF8-46C6-E189E3CBB6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206BD218-E85B-C079-950B-08A5EF7D54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184061B4-DA31-C4F3-DF1A-A0E3F0DA92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453F25-0CF4-DA44-9EAF-ABD7B0B85A97}" type="slidenum">
              <a:rPr lang="en-SG" altLang="en-US">
                <a:latin typeface="Calibri" panose="020F0502020204030204" pitchFamily="34" charset="0"/>
              </a:rPr>
              <a:pPr eaLnBrk="1" hangingPunct="1"/>
              <a:t>25</a:t>
            </a:fld>
            <a:endParaRPr lang="en-SG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A0DDB04B-F641-EDC0-5157-CDB7248B77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B6D6C3BE-561F-DD44-27C6-8B48FAF806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239BA255-F9DE-8507-8361-4BE186776C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4BC1A2-885B-3240-B3FA-DB2556D670EC}" type="slidenum">
              <a:rPr lang="en-SG" altLang="en-US">
                <a:latin typeface="Calibri" panose="020F0502020204030204" pitchFamily="34" charset="0"/>
              </a:rPr>
              <a:pPr eaLnBrk="1" hangingPunct="1"/>
              <a:t>26</a:t>
            </a:fld>
            <a:endParaRPr lang="en-SG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5D5038D2-7882-B0E4-9DE4-0D78241D3B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CE612CA5-28F4-F7FA-E9E9-852D016602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652132AC-6CBA-ED2A-69CC-D6F8DC7E2E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410523-1747-DD43-8E3E-5C0710BD8C6F}" type="slidenum">
              <a:rPr lang="en-SG" altLang="en-US">
                <a:latin typeface="Calibri" panose="020F0502020204030204" pitchFamily="34" charset="0"/>
              </a:rPr>
              <a:pPr eaLnBrk="1" hangingPunct="1"/>
              <a:t>27</a:t>
            </a:fld>
            <a:endParaRPr lang="en-SG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FD71986D-BA1E-1714-8573-AA606C8A7D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31F2E62E-D314-965A-AE6A-E21409CEDD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4968FF23-F5CD-16ED-8B21-CBA3BD571D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FFDCD5-95EE-E14C-8DAF-CC76AC451A8B}" type="slidenum">
              <a:rPr lang="en-SG" altLang="en-US">
                <a:latin typeface="Calibri" panose="020F0502020204030204" pitchFamily="34" charset="0"/>
              </a:rPr>
              <a:pPr eaLnBrk="1" hangingPunct="1"/>
              <a:t>28</a:t>
            </a:fld>
            <a:endParaRPr lang="en-SG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71FDC56D-90F0-E41D-CD08-B28EAE6459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DECF61B2-2670-904E-E1AA-904AED6BA2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FDB9356E-DFBC-78E3-AC95-36637F6737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CF88AB3-F706-D74B-A863-A0ACD5FFEF1A}" type="slidenum">
              <a:rPr lang="en-SG" altLang="en-US">
                <a:latin typeface="Calibri" panose="020F0502020204030204" pitchFamily="34" charset="0"/>
              </a:rPr>
              <a:pPr eaLnBrk="1" hangingPunct="1"/>
              <a:t>29</a:t>
            </a:fld>
            <a:endParaRPr lang="en-SG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8E7BF42C-EF1F-B6BD-444E-E721411439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585CEAA9-0359-0552-72CF-A7441FF517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934B5393-C793-F9AC-A02D-0CE554BF22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F06C4B-CA1A-5D46-9B67-DE1626E111E7}" type="slidenum">
              <a:rPr lang="en-SG" altLang="en-US">
                <a:latin typeface="Calibri" panose="020F0502020204030204" pitchFamily="34" charset="0"/>
              </a:rPr>
              <a:pPr eaLnBrk="1" hangingPunct="1"/>
              <a:t>30</a:t>
            </a:fld>
            <a:endParaRPr lang="en-SG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A8DEE2-E34D-4AE7-8FEA-E1F6CE7F72B1}" type="slidenum">
              <a:rPr lang="en-US" altLang="en-US"/>
              <a:pPr/>
              <a:t>10</a:t>
            </a:fld>
            <a:endParaRPr lang="th-TH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CEAC0-21DF-44E7-93CD-B62E80E9F830}" type="slidenum">
              <a:rPr lang="en-US" altLang="en-US"/>
              <a:pPr/>
              <a:t>11</a:t>
            </a:fld>
            <a:endParaRPr lang="th-TH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35426B-35CB-441A-A469-CCD43F1A5E30}" type="slidenum">
              <a:rPr lang="en-US" altLang="en-US"/>
              <a:pPr/>
              <a:t>12</a:t>
            </a:fld>
            <a:endParaRPr lang="th-TH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64C6B661-19FC-9E5F-0BB8-C93FFC44FB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DB961B76-C0E8-1024-6BAA-011CDFE664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AF76B4E1-6C18-B68A-E904-0BA8EC04F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915719-F2E8-8C41-920D-BDFBF969F4F1}" type="slidenum">
              <a:rPr lang="en-SG" altLang="en-US">
                <a:latin typeface="Calibri" panose="020F0502020204030204" pitchFamily="34" charset="0"/>
              </a:rPr>
              <a:pPr eaLnBrk="1" hangingPunct="1"/>
              <a:t>19</a:t>
            </a:fld>
            <a:endParaRPr lang="en-SG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92796332-ADDE-9573-D979-6501FD3B7C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A37537E3-8517-A7B6-3813-F7E3F3080A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1BDD8B6B-F29F-AA46-A73D-A042F6542F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FD3CB3-6021-C746-B89A-02539494690A}" type="slidenum">
              <a:rPr lang="en-SG" altLang="en-US">
                <a:latin typeface="Calibri" panose="020F0502020204030204" pitchFamily="34" charset="0"/>
              </a:rPr>
              <a:pPr eaLnBrk="1" hangingPunct="1"/>
              <a:t>20</a:t>
            </a:fld>
            <a:endParaRPr lang="en-SG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87B22E0F-16BC-24F5-466E-53207FB43F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9611D39E-0CE4-19DE-77E9-B881F3E33C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E6EB36C0-99BB-A2BD-A023-6D07C2FEDA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FC6F08-A8B3-5B4B-B133-D8559BDD6D02}" type="slidenum">
              <a:rPr lang="en-SG" altLang="en-US">
                <a:latin typeface="Calibri" panose="020F0502020204030204" pitchFamily="34" charset="0"/>
              </a:rPr>
              <a:pPr eaLnBrk="1" hangingPunct="1"/>
              <a:t>21</a:t>
            </a:fld>
            <a:endParaRPr lang="en-SG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B3B1752F-21E0-7F27-981E-29F5AEE456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60F841DB-9AFC-312F-E841-64FD8992E3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496A4943-6A76-4C58-5A4D-08D21D276C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2A217E-2F78-3540-A320-803962166031}" type="slidenum">
              <a:rPr lang="en-SG" altLang="en-US">
                <a:latin typeface="Calibri" panose="020F0502020204030204" pitchFamily="34" charset="0"/>
              </a:rPr>
              <a:pPr eaLnBrk="1" hangingPunct="1"/>
              <a:t>22</a:t>
            </a:fld>
            <a:endParaRPr lang="en-SG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A8B5E27E-E4E8-EA5B-4026-EF2832DD2D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16BD81C6-9EC3-CF43-3FBD-0267DB3245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28732865-820C-8509-A2EF-9E52307D42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24F0A3-5627-994D-B9B1-59C927F2BE48}" type="slidenum">
              <a:rPr lang="en-SG" altLang="en-US">
                <a:latin typeface="Calibri" panose="020F0502020204030204" pitchFamily="34" charset="0"/>
              </a:rPr>
              <a:pPr eaLnBrk="1" hangingPunct="1"/>
              <a:t>23</a:t>
            </a:fld>
            <a:endParaRPr lang="en-SG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C58569B-CF3C-9847-80DD-5807E4C7BBD9}" type="datetime1">
              <a:rPr lang="en-ID" smtClean="0"/>
              <a:t>30/10/23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170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92D6-9F82-754F-8C5A-627BBD03245E}" type="datetime1">
              <a:rPr lang="en-ID" smtClean="0"/>
              <a:t>30/10/23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95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26FC-2079-4347-A8BB-485DE8EF0C67}" type="datetime1">
              <a:rPr lang="en-ID" smtClean="0"/>
              <a:t>30/10/23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7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2FDCB-6A79-034B-B6EC-A57D64E1DEB8}" type="datetime1">
              <a:rPr lang="en-ID" smtClean="0"/>
              <a:t>30/10/23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17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3E0B332-C508-E74B-B32E-EC1541FD8B7B}" type="datetime1">
              <a:rPr lang="en-ID" smtClean="0"/>
              <a:t>30/10/23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409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1C9D-1A93-AD4D-A1E9-DDF55B85FB65}" type="datetime1">
              <a:rPr lang="en-ID" smtClean="0"/>
              <a:t>30/10/23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88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6320-71C1-6B44-BC2A-E13C9F077148}" type="datetime1">
              <a:rPr lang="en-ID" smtClean="0"/>
              <a:t>30/10/23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68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1E0D-5ACB-2B48-9282-D647C8782617}" type="datetime1">
              <a:rPr lang="en-ID" smtClean="0"/>
              <a:t>30/10/23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1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E55A-F4FB-4645-BFE9-E1A37F89B7E4}" type="datetime1">
              <a:rPr lang="en-ID" smtClean="0"/>
              <a:t>30/10/23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42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9DA0-68AF-AA40-B3FD-0757FC7CB33C}" type="datetime1">
              <a:rPr lang="en-ID" smtClean="0"/>
              <a:t>30/10/23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867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100BE7F-5960-5D41-BC71-9AC5AB7B63DB}" type="datetime1">
              <a:rPr lang="en-ID" smtClean="0"/>
              <a:t>30/10/23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727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A3AE27-BB0E-B044-9FDE-7690DB0FE0F4}" type="datetime1">
              <a:rPr lang="en-ID" smtClean="0"/>
              <a:t>30/10/23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E9CF7-505D-9644-366E-DB80966BEF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Clauses in English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517AF6-5B5A-4BCF-5CCC-817454E43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/>
              <a:t>Meeting 9 &amp; 10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32061F-EB65-EF89-C1A8-D50FFAC7EFA7}"/>
              </a:ext>
            </a:extLst>
          </p:cNvPr>
          <p:cNvSpPr txBox="1"/>
          <p:nvPr/>
        </p:nvSpPr>
        <p:spPr>
          <a:xfrm>
            <a:off x="5213386" y="1310897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Morphosyntax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92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AutoShape 8"/>
          <p:cNvSpPr>
            <a:spLocks noChangeArrowheads="1"/>
          </p:cNvSpPr>
          <p:nvPr/>
        </p:nvSpPr>
        <p:spPr bwMode="auto">
          <a:xfrm>
            <a:off x="523381" y="2278110"/>
            <a:ext cx="2895600" cy="3649872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alt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523381" y="454193"/>
            <a:ext cx="5725019" cy="1145005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br>
              <a:rPr lang="en-US" sz="2900"/>
            </a:br>
            <a:br>
              <a:rPr lang="en-US" sz="2900"/>
            </a:br>
            <a:r>
              <a:rPr lang="en-US" sz="4000"/>
              <a:t>COMPOUND SENTENCE:</a:t>
            </a:r>
            <a:br>
              <a:rPr lang="en-US" sz="4000"/>
            </a:br>
            <a:r>
              <a:rPr lang="en-US" sz="3200" b="1" i="1"/>
              <a:t>CONJUNCTIVE ADVERBS</a:t>
            </a:r>
            <a:br>
              <a:rPr lang="en-US" sz="3200" b="1"/>
            </a:br>
            <a:endParaRPr lang="en-US" sz="4000"/>
          </a:p>
        </p:txBody>
      </p:sp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4876800" y="2286000"/>
            <a:ext cx="213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 altLang="en-US"/>
          </a:p>
        </p:txBody>
      </p:sp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919988" y="3005237"/>
            <a:ext cx="20596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 Black" pitchFamily="34" charset="0"/>
              </a:rPr>
              <a:t>MOREOVER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Arial Black" pitchFamily="34" charset="0"/>
              </a:rPr>
              <a:t>HOWEVER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Arial Black" pitchFamily="34" charset="0"/>
              </a:rPr>
              <a:t>OTHERWISE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Arial Black" pitchFamily="34" charset="0"/>
              </a:rPr>
              <a:t>THEREFORE</a:t>
            </a:r>
          </a:p>
          <a:p>
            <a:pPr>
              <a:spcBef>
                <a:spcPct val="50000"/>
              </a:spcBef>
            </a:pPr>
            <a:endParaRPr lang="en-US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C8E739-A76E-2C03-6DE0-DEAFFE94E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400" smtClean="0"/>
              <a:t>10</a:t>
            </a:fld>
            <a:endParaRPr lang="en-US" sz="2400" dirty="0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18F2D30F-1882-9613-7D93-D84A60FF6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366" y="2915163"/>
            <a:ext cx="799525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Arial" charset="0"/>
              </a:rPr>
              <a:t>Example: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latin typeface="Arial" charset="0"/>
              </a:rPr>
              <a:t>Aldi is handsome</a:t>
            </a:r>
            <a:r>
              <a:rPr lang="en-US" altLang="en-US" sz="3200" b="1" i="1" dirty="0">
                <a:solidFill>
                  <a:srgbClr val="00B0F0"/>
                </a:solidFill>
                <a:latin typeface="Arial" charset="0"/>
              </a:rPr>
              <a:t>; moreover,</a:t>
            </a:r>
            <a:r>
              <a:rPr lang="en-US" altLang="en-US" sz="3200" b="1" i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altLang="en-US" sz="3200" b="1" i="1" dirty="0">
                <a:latin typeface="Arial" charset="0"/>
              </a:rPr>
              <a:t>he is rich. </a:t>
            </a:r>
            <a:endParaRPr lang="en-US" altLang="en-US" sz="3200" i="1" dirty="0">
              <a:latin typeface="Arial" charset="0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1D5FC559-8AA2-6225-709B-B1B3B1523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145" y="4252426"/>
            <a:ext cx="7467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Arial" charset="0"/>
              </a:rPr>
              <a:t>    Clause 1                                    Clause 2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latin typeface="Arial" charset="0"/>
              </a:rPr>
              <a:t>Independent                               Independent</a:t>
            </a: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1E69587F-E6B5-FD13-709C-4E028B4F9B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857699" y="1026695"/>
            <a:ext cx="3611715" cy="2232757"/>
          </a:xfrm>
          <a:prstGeom prst="wedgeEllipseCallout">
            <a:avLst>
              <a:gd name="adj1" fmla="val 41047"/>
              <a:gd name="adj2" fmla="val 7339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900" dirty="0"/>
              <a:t>        Note: Semicolon </a:t>
            </a:r>
          </a:p>
          <a:p>
            <a:pPr algn="ctr"/>
            <a:r>
              <a:rPr lang="en-US" altLang="en-US" sz="1900" dirty="0"/>
              <a:t>before conjunctive</a:t>
            </a:r>
          </a:p>
          <a:p>
            <a:pPr algn="ctr"/>
            <a:r>
              <a:rPr lang="en-US" altLang="en-US" sz="1900" dirty="0"/>
              <a:t>adverb and comma </a:t>
            </a:r>
          </a:p>
          <a:p>
            <a:pPr algn="ctr"/>
            <a:r>
              <a:rPr lang="en-US" altLang="en-US" sz="1900" dirty="0"/>
              <a:t>after conjunctive adverb</a:t>
            </a:r>
            <a:r>
              <a:rPr lang="en-US" altLang="en-US" sz="1700" dirty="0"/>
              <a:t>!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 animBg="1"/>
      <p:bldP spid="52228" grpId="0"/>
      <p:bldP spid="3" grpId="0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375" name="Rectangle 58374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77" name="Rectangle 58376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5836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/>
              <a:t>Conjunctive Adverbs “float”</a:t>
            </a:r>
          </a:p>
        </p:txBody>
      </p:sp>
      <p:sp>
        <p:nvSpPr>
          <p:cNvPr id="58370" name="Rectangle 3"/>
          <p:cNvSpPr>
            <a:spLocks noRot="1" noChangeArrowheads="1"/>
          </p:cNvSpPr>
          <p:nvPr/>
        </p:nvSpPr>
        <p:spPr>
          <a:xfrm>
            <a:off x="4993008" y="1156150"/>
            <a:ext cx="6510563" cy="1697408"/>
          </a:xfrm>
          <a:prstGeom prst="rect">
            <a:avLst/>
          </a:prstGeom>
        </p:spPr>
        <p:txBody>
          <a:bodyPr/>
          <a:lstStyle/>
          <a:p>
            <a:pPr defTabSz="237744">
              <a:spcAft>
                <a:spcPts val="600"/>
              </a:spcAft>
            </a:pPr>
            <a:r>
              <a:rPr lang="en-US" altLang="en-US" sz="2500" kern="1200" dirty="0">
                <a:solidFill>
                  <a:schemeClr val="tx1"/>
                </a:solidFill>
                <a:latin typeface="Geneva" charset="0"/>
                <a:ea typeface="+mn-ea"/>
                <a:cs typeface="+mn-cs"/>
              </a:rPr>
              <a:t>Conjunctive adverbs are sometimes called “floating” adverbs because they can be positioned at </a:t>
            </a:r>
            <a:r>
              <a:rPr lang="en-US" altLang="en-US" sz="2500" i="1" u="sng" kern="1200" dirty="0">
                <a:solidFill>
                  <a:schemeClr val="tx1"/>
                </a:solidFill>
                <a:latin typeface="Geneva" charset="0"/>
                <a:ea typeface="+mn-ea"/>
                <a:cs typeface="+mn-cs"/>
              </a:rPr>
              <a:t>the beginning</a:t>
            </a:r>
            <a:r>
              <a:rPr lang="en-US" altLang="en-US" sz="2500" kern="1200" dirty="0">
                <a:solidFill>
                  <a:schemeClr val="tx1"/>
                </a:solidFill>
                <a:latin typeface="Geneva" charset="0"/>
                <a:ea typeface="+mn-ea"/>
                <a:cs typeface="+mn-cs"/>
              </a:rPr>
              <a:t>, </a:t>
            </a:r>
            <a:r>
              <a:rPr lang="en-US" altLang="en-US" sz="2500" i="1" u="sng" kern="1200" dirty="0">
                <a:solidFill>
                  <a:schemeClr val="tx1"/>
                </a:solidFill>
                <a:latin typeface="Geneva" charset="0"/>
                <a:ea typeface="+mn-ea"/>
                <a:cs typeface="+mn-cs"/>
              </a:rPr>
              <a:t>in the middle</a:t>
            </a:r>
            <a:r>
              <a:rPr lang="en-US" altLang="en-US" sz="2500" kern="1200" dirty="0">
                <a:solidFill>
                  <a:schemeClr val="tx1"/>
                </a:solidFill>
                <a:latin typeface="Geneva" charset="0"/>
                <a:ea typeface="+mn-ea"/>
                <a:cs typeface="+mn-cs"/>
              </a:rPr>
              <a:t>, or </a:t>
            </a:r>
            <a:r>
              <a:rPr lang="en-US" altLang="en-US" sz="2500" i="1" u="sng" kern="1200" dirty="0">
                <a:solidFill>
                  <a:schemeClr val="tx1"/>
                </a:solidFill>
                <a:latin typeface="Geneva" charset="0"/>
                <a:ea typeface="+mn-ea"/>
                <a:cs typeface="+mn-cs"/>
              </a:rPr>
              <a:t>at the end of a clause</a:t>
            </a:r>
            <a:r>
              <a:rPr lang="en-US" altLang="en-US" sz="2500" u="sng" kern="1200" dirty="0">
                <a:solidFill>
                  <a:schemeClr val="tx1"/>
                </a:solidFill>
                <a:latin typeface="Geneva" charset="0"/>
                <a:ea typeface="+mn-ea"/>
                <a:cs typeface="+mn-cs"/>
              </a:rPr>
              <a:t>.</a:t>
            </a:r>
            <a:endParaRPr lang="en-US" altLang="en-US" sz="2500" u="sng" dirty="0">
              <a:solidFill>
                <a:srgbClr val="000000"/>
              </a:solidFill>
              <a:latin typeface="Geneva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81FF6F-5C4E-BE89-1A72-D323E55954D3}"/>
              </a:ext>
            </a:extLst>
          </p:cNvPr>
          <p:cNvSpPr>
            <a:spLocks/>
          </p:cNvSpPr>
          <p:nvPr/>
        </p:nvSpPr>
        <p:spPr>
          <a:xfrm>
            <a:off x="11503571" y="6268000"/>
            <a:ext cx="737165" cy="496147"/>
          </a:xfrm>
          <a:prstGeom prst="rect">
            <a:avLst/>
          </a:prstGeom>
        </p:spPr>
        <p:txBody>
          <a:bodyPr/>
          <a:lstStyle/>
          <a:p>
            <a:pPr defTabSz="237744">
              <a:spcAft>
                <a:spcPts val="600"/>
              </a:spcAft>
            </a:pPr>
            <a:fld id="{4FAB73BC-B049-4115-A692-8D63A059BFB8}" type="slidenum">
              <a:rPr lang="en-US" sz="2500" kern="1200">
                <a:solidFill>
                  <a:schemeClr val="tx1"/>
                </a:solidFill>
              </a:rPr>
              <a:pPr defTabSz="237744">
                <a:spcAft>
                  <a:spcPts val="600"/>
                </a:spcAft>
              </a:pPr>
              <a:t>11</a:t>
            </a:fld>
            <a:endParaRPr lang="en-US" sz="2500" dirty="0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2B9BC95B-1999-9890-9D4C-2714FB98C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8991" y="3414442"/>
            <a:ext cx="706831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37744">
              <a:spcBef>
                <a:spcPct val="50000"/>
              </a:spcBef>
            </a:pPr>
            <a:endParaRPr lang="en-US" altLang="en-US" sz="20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defTabSz="237744">
              <a:spcBef>
                <a:spcPct val="50000"/>
              </a:spcBef>
            </a:pPr>
            <a:r>
              <a:rPr lang="en-US" altLang="en-US" sz="2500" dirty="0">
                <a:latin typeface="Arial" charset="0"/>
              </a:rPr>
              <a:t>Examples:</a:t>
            </a:r>
          </a:p>
          <a:p>
            <a:pPr defTabSz="237744">
              <a:spcBef>
                <a:spcPct val="50000"/>
              </a:spcBef>
            </a:pPr>
            <a:r>
              <a:rPr lang="en-US" altLang="en-US" sz="2500" i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Aldi is handsome</a:t>
            </a:r>
            <a:r>
              <a:rPr lang="en-US" altLang="en-US" sz="2500" i="1" kern="1200" dirty="0">
                <a:solidFill>
                  <a:srgbClr val="00B0F0"/>
                </a:solidFill>
                <a:latin typeface="Arial" charset="0"/>
                <a:ea typeface="+mn-ea"/>
                <a:cs typeface="+mn-cs"/>
              </a:rPr>
              <a:t>; moreover,</a:t>
            </a:r>
            <a:r>
              <a:rPr lang="en-US" altLang="en-US" sz="2500" i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he is rich.</a:t>
            </a:r>
          </a:p>
          <a:p>
            <a:pPr defTabSz="237744">
              <a:spcBef>
                <a:spcPct val="50000"/>
              </a:spcBef>
            </a:pPr>
            <a:r>
              <a:rPr lang="en-US" altLang="en-US" sz="2500" i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Aldi is handsome; he is</a:t>
            </a:r>
            <a:r>
              <a:rPr lang="en-US" altLang="en-US" sz="2500" i="1" kern="1200" dirty="0">
                <a:solidFill>
                  <a:srgbClr val="00B0F0"/>
                </a:solidFill>
                <a:latin typeface="Arial" charset="0"/>
                <a:ea typeface="+mn-ea"/>
                <a:cs typeface="+mn-cs"/>
              </a:rPr>
              <a:t>, moreover,</a:t>
            </a:r>
            <a:r>
              <a:rPr lang="en-US" altLang="en-US" sz="2500" i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rich.</a:t>
            </a:r>
          </a:p>
          <a:p>
            <a:pPr defTabSz="237744">
              <a:spcBef>
                <a:spcPct val="50000"/>
              </a:spcBef>
            </a:pPr>
            <a:r>
              <a:rPr lang="en-US" altLang="en-US" sz="2500" i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Aldi is handsome; he is rich</a:t>
            </a:r>
            <a:r>
              <a:rPr lang="en-US" altLang="en-US" sz="2500" i="1" kern="1200" dirty="0">
                <a:solidFill>
                  <a:srgbClr val="00B0F0"/>
                </a:solidFill>
                <a:latin typeface="Arial" charset="0"/>
                <a:ea typeface="+mn-ea"/>
                <a:cs typeface="+mn-cs"/>
              </a:rPr>
              <a:t>, moreover</a:t>
            </a:r>
            <a:r>
              <a:rPr lang="en-US" altLang="en-US" sz="2500" i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</a:t>
            </a:r>
          </a:p>
          <a:p>
            <a:pPr algn="ctr" defTabSz="237744">
              <a:spcBef>
                <a:spcPct val="50000"/>
              </a:spcBef>
            </a:pPr>
            <a:r>
              <a:rPr lang="en-US" altLang="en-US" sz="2000" i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endParaRPr lang="en-US" altLang="en-US" sz="2000" i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476" name="Rectangle 62475">
            <a:extLst>
              <a:ext uri="{FF2B5EF4-FFF2-40B4-BE49-F238E27FC236}">
                <a16:creationId xmlns:a16="http://schemas.microsoft.com/office/drawing/2014/main" id="{F04BED5A-E98E-4DA0-BAA5-4F6AB24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77" name="Rectangle 62476">
            <a:extLst>
              <a:ext uri="{FF2B5EF4-FFF2-40B4-BE49-F238E27FC236}">
                <a16:creationId xmlns:a16="http://schemas.microsoft.com/office/drawing/2014/main" id="{EB64B94A-E40E-48CE-BD7B-C1A30AE57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28" y="484632"/>
            <a:ext cx="11244036" cy="5880916"/>
          </a:xfrm>
          <a:prstGeom prst="rect">
            <a:avLst/>
          </a:prstGeom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6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00390" y="891241"/>
            <a:ext cx="3628129" cy="5075519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 sz="4000" dirty="0">
                <a:solidFill>
                  <a:srgbClr val="FFFFFF"/>
                </a:solidFill>
              </a:rPr>
              <a:t>Semicolons</a:t>
            </a:r>
          </a:p>
        </p:txBody>
      </p:sp>
      <p:cxnSp>
        <p:nvCxnSpPr>
          <p:cNvPr id="62475" name="Straight Connector 62474">
            <a:extLst>
              <a:ext uri="{FF2B5EF4-FFF2-40B4-BE49-F238E27FC236}">
                <a16:creationId xmlns:a16="http://schemas.microsoft.com/office/drawing/2014/main" id="{49EC5CA6-6479-49D5-B4B5-5643D26B8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4442" y="2057401"/>
            <a:ext cx="0" cy="27432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6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963690" y="891241"/>
            <a:ext cx="6359677" cy="3349683"/>
          </a:xfrm>
        </p:spPr>
        <p:txBody>
          <a:bodyPr anchor="ctr"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500" dirty="0">
                <a:solidFill>
                  <a:srgbClr val="FFFFFF"/>
                </a:solidFill>
                <a:latin typeface="Geneva" charset="0"/>
              </a:rPr>
              <a:t>“If the relation between the ideas expressed in the main clauses is very close and obvious without a conjunction, you can separate the clauses with a semicolon” (</a:t>
            </a:r>
            <a:r>
              <a:rPr lang="en-US" altLang="en-US" sz="2500" i="1" dirty="0">
                <a:solidFill>
                  <a:srgbClr val="FFFFFF"/>
                </a:solidFill>
                <a:latin typeface="Geneva" charset="0"/>
              </a:rPr>
              <a:t>Little, Brown Handbook, 9th Edition, p. 361).</a:t>
            </a:r>
            <a:endParaRPr lang="en-US" altLang="en-US" sz="2500" dirty="0">
              <a:solidFill>
                <a:srgbClr val="FFFFFF"/>
              </a:solidFill>
              <a:latin typeface="Geneva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E0B666-AAD5-FCB1-50AE-4CF4FF7FF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001" y="6534768"/>
            <a:ext cx="731520" cy="27432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z="2500" smtClean="0"/>
              <a:pPr>
                <a:spcAft>
                  <a:spcPts val="600"/>
                </a:spcAft>
              </a:pPr>
              <a:t>12</a:t>
            </a:fld>
            <a:endParaRPr lang="en-US" sz="2500" dirty="0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42204D40-5975-3992-0B37-7CA0DBC41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404" y="4578437"/>
            <a:ext cx="64912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00"/>
                </a:solidFill>
                <a:latin typeface="Arial" charset="0"/>
              </a:rPr>
              <a:t>Rony has benefited from his exercise program; he is slim and energetic. </a:t>
            </a:r>
            <a:endParaRPr lang="en-US" altLang="en-US" sz="2400" i="1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FEC5B-09C7-CB5B-0AC4-99BADC08E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033" y="515098"/>
            <a:ext cx="5829933" cy="58985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Complex Sentences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32F035-799A-B8DF-0107-E713E5689CA5}"/>
              </a:ext>
            </a:extLst>
          </p:cNvPr>
          <p:cNvSpPr txBox="1"/>
          <p:nvPr/>
        </p:nvSpPr>
        <p:spPr>
          <a:xfrm>
            <a:off x="798443" y="1434619"/>
            <a:ext cx="10595114" cy="475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500" dirty="0"/>
              <a:t>A sentence that includes an independent clause and one or more dependent clauses is known as a complex sentence, and a sentence that includes two or more independent clauses and at least one dependent clause is known as a </a:t>
            </a:r>
            <a:r>
              <a:rPr lang="en-ID" sz="2500" b="1" i="1" dirty="0"/>
              <a:t>compound-complex sentence</a:t>
            </a:r>
            <a:r>
              <a:rPr lang="en-ID" sz="2500" dirty="0"/>
              <a:t>. In either of these kinds of sentences, the subordinating conjunction signifies the beginning of the dependent clause. </a:t>
            </a:r>
          </a:p>
          <a:p>
            <a:pPr algn="l"/>
            <a:endParaRPr lang="en-ID" sz="2800" b="0" i="0" dirty="0">
              <a:solidFill>
                <a:srgbClr val="3B3E4D"/>
              </a:solidFill>
              <a:effectLst/>
              <a:latin typeface="AkkuratPro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ID" sz="2500" i="1" dirty="0"/>
              <a:t>The fun can begin now </a:t>
            </a:r>
            <a:r>
              <a:rPr lang="en-ID" sz="2500" i="1" u="sng" dirty="0">
                <a:highlight>
                  <a:srgbClr val="FFFF00"/>
                </a:highlight>
              </a:rPr>
              <a:t>that the clown is here</a:t>
            </a:r>
            <a:r>
              <a:rPr lang="en-ID" sz="2500" i="1" dirty="0">
                <a:highlight>
                  <a:srgbClr val="FFFF00"/>
                </a:highlight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sz="2500" i="1" u="sng" dirty="0">
                <a:highlight>
                  <a:srgbClr val="FFFF00"/>
                </a:highlight>
              </a:rPr>
              <a:t>While we slept</a:t>
            </a:r>
            <a:r>
              <a:rPr lang="en-ID" sz="2500" i="1" dirty="0">
                <a:highlight>
                  <a:srgbClr val="FFFF00"/>
                </a:highlight>
              </a:rPr>
              <a:t>, </a:t>
            </a:r>
            <a:r>
              <a:rPr lang="en-ID" sz="2500" i="1" dirty="0"/>
              <a:t>the plane reached its destination.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sz="2500" i="1" u="sng" dirty="0">
                <a:highlight>
                  <a:srgbClr val="FFFF00"/>
                </a:highlight>
              </a:rPr>
              <a:t>Before you leave</a:t>
            </a:r>
            <a:r>
              <a:rPr lang="en-ID" sz="2500" i="1" dirty="0"/>
              <a:t>, remember to take a goodie bag!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sz="2500" i="1" dirty="0"/>
              <a:t>The pool is open daily </a:t>
            </a:r>
            <a:r>
              <a:rPr lang="en-ID" sz="2500" i="1" u="sng" dirty="0">
                <a:highlight>
                  <a:srgbClr val="FFFF00"/>
                </a:highlight>
              </a:rPr>
              <a:t>until the temperature drops</a:t>
            </a:r>
            <a:r>
              <a:rPr lang="en-ID" sz="2500" i="1" dirty="0">
                <a:highlight>
                  <a:srgbClr val="FFFF00"/>
                </a:highlight>
              </a:rPr>
              <a:t>.</a:t>
            </a:r>
          </a:p>
          <a:p>
            <a:endParaRPr lang="en-US" sz="2500" dirty="0"/>
          </a:p>
        </p:txBody>
      </p:sp>
      <p:sp>
        <p:nvSpPr>
          <p:cNvPr id="5" name="Line Callout 1 4">
            <a:extLst>
              <a:ext uri="{FF2B5EF4-FFF2-40B4-BE49-F238E27FC236}">
                <a16:creationId xmlns:a16="http://schemas.microsoft.com/office/drawing/2014/main" id="{19C1ACE5-60C4-B719-EBAF-DB65FAEC17A2}"/>
              </a:ext>
            </a:extLst>
          </p:cNvPr>
          <p:cNvSpPr/>
          <p:nvPr/>
        </p:nvSpPr>
        <p:spPr>
          <a:xfrm>
            <a:off x="9270124" y="3812193"/>
            <a:ext cx="2457366" cy="2377574"/>
          </a:xfrm>
          <a:prstGeom prst="borderCallout1">
            <a:avLst>
              <a:gd name="adj1" fmla="val 1510"/>
              <a:gd name="adj2" fmla="val -1276"/>
              <a:gd name="adj3" fmla="val 60116"/>
              <a:gd name="adj4" fmla="val -212196"/>
            </a:avLst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ID" dirty="0"/>
              <a:t>As you can see in these examples, when the dependent clause comes first, it needs to be followed by a comma. 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ED31CD-E563-5102-0B02-3D01A3155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500" smtClean="0"/>
              <a:t>13</a:t>
            </a:fld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97317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2C9F0CC-9F30-4B99-AC35-5A6C416A0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69D80B-77EC-3B41-079A-264C34F45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Three types of dependent clause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471220-15FD-3A52-F4C5-F9654CB213B7}"/>
              </a:ext>
            </a:extLst>
          </p:cNvPr>
          <p:cNvSpPr txBox="1"/>
          <p:nvPr/>
        </p:nvSpPr>
        <p:spPr>
          <a:xfrm>
            <a:off x="4993008" y="343786"/>
            <a:ext cx="6964296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46888">
              <a:spcAft>
                <a:spcPts val="600"/>
              </a:spcAft>
            </a:pPr>
            <a:endParaRPr lang="en-ID" sz="2800" kern="1200" dirty="0">
              <a:solidFill>
                <a:srgbClr val="3B3E4D"/>
              </a:solidFill>
              <a:latin typeface="AkkuratPro"/>
              <a:ea typeface="+mn-ea"/>
              <a:cs typeface="+mn-cs"/>
            </a:endParaRPr>
          </a:p>
          <a:p>
            <a:pPr defTabSz="246888">
              <a:spcAft>
                <a:spcPts val="600"/>
              </a:spcAft>
            </a:pPr>
            <a:r>
              <a:rPr lang="en-ID" sz="2800" kern="1200" dirty="0">
                <a:solidFill>
                  <a:srgbClr val="3B3E4D"/>
                </a:solidFill>
                <a:latin typeface="AkkuratPro"/>
                <a:ea typeface="+mn-ea"/>
                <a:cs typeface="+mn-cs"/>
              </a:rPr>
              <a:t>Subordinating conjunctions are not the only way to add a dependent clause to a sentence. </a:t>
            </a:r>
          </a:p>
          <a:p>
            <a:pPr defTabSz="246888">
              <a:spcAft>
                <a:spcPts val="600"/>
              </a:spcAft>
            </a:pPr>
            <a:endParaRPr lang="en-ID" sz="2800" dirty="0">
              <a:solidFill>
                <a:srgbClr val="3B3E4D"/>
              </a:solidFill>
              <a:latin typeface="AkkuratPro"/>
            </a:endParaRPr>
          </a:p>
          <a:p>
            <a:pPr defTabSz="246888">
              <a:spcAft>
                <a:spcPts val="600"/>
              </a:spcAft>
            </a:pPr>
            <a:endParaRPr lang="en-ID" sz="2800" dirty="0">
              <a:solidFill>
                <a:srgbClr val="3B3E4D"/>
              </a:solidFill>
              <a:latin typeface="AkkuratPro"/>
            </a:endParaRPr>
          </a:p>
          <a:p>
            <a:pPr defTabSz="246888">
              <a:spcAft>
                <a:spcPts val="600"/>
              </a:spcAft>
            </a:pPr>
            <a:endParaRPr lang="en-ID" sz="2800" dirty="0">
              <a:solidFill>
                <a:srgbClr val="3B3E4D"/>
              </a:solidFill>
              <a:latin typeface="AkkuratPro"/>
            </a:endParaRPr>
          </a:p>
          <a:p>
            <a:pPr defTabSz="246888">
              <a:spcAft>
                <a:spcPts val="600"/>
              </a:spcAft>
            </a:pPr>
            <a:r>
              <a:rPr lang="en-ID" sz="2800" kern="1200" dirty="0">
                <a:solidFill>
                  <a:srgbClr val="3B3E4D"/>
                </a:solidFill>
                <a:latin typeface="AkkuratPro"/>
                <a:ea typeface="+mn-ea"/>
                <a:cs typeface="+mn-cs"/>
              </a:rPr>
              <a:t>Dependent clauses can also start with :</a:t>
            </a:r>
            <a:br>
              <a:rPr lang="en-ID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E2F7F3-2A89-A49D-2BC0-75F63BA48DC9}"/>
              </a:ext>
            </a:extLst>
          </p:cNvPr>
          <p:cNvSpPr txBox="1"/>
          <p:nvPr/>
        </p:nvSpPr>
        <p:spPr>
          <a:xfrm>
            <a:off x="5054302" y="3843117"/>
            <a:ext cx="1881336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246888">
              <a:spcAft>
                <a:spcPts val="600"/>
              </a:spcAft>
            </a:pPr>
            <a:r>
              <a:rPr lang="en-US" sz="28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NOUN CLAUSES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B0B607-0D34-51EC-D736-0F2E49B601B2}"/>
              </a:ext>
            </a:extLst>
          </p:cNvPr>
          <p:cNvSpPr txBox="1"/>
          <p:nvPr/>
        </p:nvSpPr>
        <p:spPr>
          <a:xfrm>
            <a:off x="7072271" y="3843117"/>
            <a:ext cx="236215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246888">
              <a:spcAft>
                <a:spcPts val="600"/>
              </a:spcAft>
            </a:pPr>
            <a:r>
              <a:rPr lang="en-US" sz="28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ADJECTIVE CLAUSES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68B0F9-59F0-9FD0-0E7A-7762636EE8F4}"/>
              </a:ext>
            </a:extLst>
          </p:cNvPr>
          <p:cNvSpPr txBox="1"/>
          <p:nvPr/>
        </p:nvSpPr>
        <p:spPr>
          <a:xfrm>
            <a:off x="9631280" y="3863350"/>
            <a:ext cx="205985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246888">
              <a:spcAft>
                <a:spcPts val="600"/>
              </a:spcAft>
            </a:pPr>
            <a:r>
              <a:rPr lang="en-US" sz="28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ADVERB CLAUSES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C6279E-BAD1-B34A-0C86-17ADE844DB9A}"/>
              </a:ext>
            </a:extLst>
          </p:cNvPr>
          <p:cNvSpPr>
            <a:spLocks/>
          </p:cNvSpPr>
          <p:nvPr/>
        </p:nvSpPr>
        <p:spPr>
          <a:xfrm>
            <a:off x="11419691" y="6241328"/>
            <a:ext cx="597462" cy="429437"/>
          </a:xfrm>
          <a:prstGeom prst="rect">
            <a:avLst/>
          </a:prstGeom>
        </p:spPr>
        <p:txBody>
          <a:bodyPr/>
          <a:lstStyle/>
          <a:p>
            <a:pPr defTabSz="246888">
              <a:spcAft>
                <a:spcPts val="600"/>
              </a:spcAft>
            </a:pPr>
            <a:fld id="{4FAB73BC-B049-4115-A692-8D63A059BFB8}" type="slidenum">
              <a:rPr 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246888">
                <a:spcAft>
                  <a:spcPts val="600"/>
                </a:spcAft>
              </a:pPr>
              <a:t>14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215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152" y="398888"/>
            <a:ext cx="67056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What is a Noun Clause ???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5691" y="1245395"/>
            <a:ext cx="8244171" cy="521371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8067" y="1537996"/>
            <a:ext cx="8382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noun clause is a subordinate clause that does the work of a noun in a sentence.</a:t>
            </a:r>
          </a:p>
          <a:p>
            <a:r>
              <a:rPr lang="en-US" b="1" dirty="0"/>
              <a:t>Example:</a:t>
            </a:r>
            <a:r>
              <a:rPr lang="en-US" dirty="0"/>
              <a:t> </a:t>
            </a:r>
          </a:p>
          <a:p>
            <a:r>
              <a:rPr lang="en-US" dirty="0"/>
              <a:t>	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</a:rPr>
              <a:t>I know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u="sng" dirty="0">
                <a:solidFill>
                  <a:schemeClr val="accent3">
                    <a:lumMod val="50000"/>
                  </a:schemeClr>
                </a:solidFill>
              </a:rPr>
              <a:t>that she left for dance class in the morning</a:t>
            </a:r>
            <a:r>
              <a:rPr lang="en-US" u="sng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Down Arrow 6"/>
          <p:cNvSpPr/>
          <p:nvPr/>
        </p:nvSpPr>
        <p:spPr>
          <a:xfrm>
            <a:off x="1676400" y="2734964"/>
            <a:ext cx="228600" cy="20521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586561" y="2741466"/>
            <a:ext cx="228600" cy="20521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6800" y="2935070"/>
            <a:ext cx="13716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Main Clause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0469" y="3101430"/>
            <a:ext cx="1697196" cy="3751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Noun Clause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8067" y="3665285"/>
            <a:ext cx="81717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to identify a noun clause ? By asking </a:t>
            </a:r>
            <a:r>
              <a:rPr lang="en-US" u="sng" dirty="0">
                <a:solidFill>
                  <a:schemeClr val="accent2"/>
                </a:solidFill>
              </a:rPr>
              <a:t>who</a:t>
            </a:r>
            <a:r>
              <a:rPr lang="en-US" dirty="0"/>
              <a:t> or </a:t>
            </a:r>
            <a:r>
              <a:rPr lang="en-US" u="sng" dirty="0">
                <a:solidFill>
                  <a:schemeClr val="accent2"/>
                </a:solidFill>
              </a:rPr>
              <a:t>what</a:t>
            </a:r>
            <a:r>
              <a:rPr lang="en-US" dirty="0"/>
              <a:t> questions in a given sentence.</a:t>
            </a:r>
          </a:p>
          <a:p>
            <a:endParaRPr lang="en-US" dirty="0"/>
          </a:p>
          <a:p>
            <a:r>
              <a:rPr lang="en-US" dirty="0"/>
              <a:t>We need to ask a question to find out what the subject knows.</a:t>
            </a:r>
          </a:p>
          <a:p>
            <a:r>
              <a:rPr lang="en-US" b="1" dirty="0"/>
              <a:t>Question</a:t>
            </a:r>
            <a:r>
              <a:rPr lang="en-US" dirty="0"/>
              <a:t> : I know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what</a:t>
            </a:r>
            <a:r>
              <a:rPr lang="en-US" dirty="0"/>
              <a:t> ?</a:t>
            </a:r>
          </a:p>
          <a:p>
            <a:r>
              <a:rPr lang="en-US" b="1" dirty="0"/>
              <a:t>Answer</a:t>
            </a:r>
            <a:r>
              <a:rPr lang="en-US" dirty="0"/>
              <a:t>    :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That she left for dance class in the morning.</a:t>
            </a:r>
          </a:p>
          <a:p>
            <a:endParaRPr lang="en-US" dirty="0"/>
          </a:p>
          <a:p>
            <a:r>
              <a:rPr lang="en-US" dirty="0"/>
              <a:t>The answer to this question is the </a:t>
            </a:r>
            <a:r>
              <a:rPr lang="en-US" b="1" dirty="0"/>
              <a:t>subordinate clause</a:t>
            </a:r>
            <a:r>
              <a:rPr lang="en-US" dirty="0"/>
              <a:t>. It is the </a:t>
            </a:r>
            <a:r>
              <a:rPr lang="en-US" b="1" dirty="0"/>
              <a:t>noun clause </a:t>
            </a:r>
            <a:r>
              <a:rPr lang="en-US" dirty="0"/>
              <a:t>of the sentence.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0A74CA-FB46-1F3A-0A2C-6A57670EC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6380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548246-B8E0-ACE4-D841-D62601D5F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800" smtClean="0"/>
              <a:t>15</a:t>
            </a:fld>
            <a:endParaRPr lang="en-US" sz="2800" dirty="0"/>
          </a:p>
        </p:txBody>
      </p:sp>
      <p:pic>
        <p:nvPicPr>
          <p:cNvPr id="13" name="Picture 12" descr="A white paper with blue writing on it&#10;&#10;Description automatically generated">
            <a:extLst>
              <a:ext uri="{FF2B5EF4-FFF2-40B4-BE49-F238E27FC236}">
                <a16:creationId xmlns:a16="http://schemas.microsoft.com/office/drawing/2014/main" id="{7D6E2D46-9F05-3EB6-24E9-11C1982F3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41" t="9124" r="27723" b="6474"/>
          <a:stretch/>
        </p:blipFill>
        <p:spPr>
          <a:xfrm>
            <a:off x="9106718" y="402434"/>
            <a:ext cx="2753166" cy="27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8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152400"/>
            <a:ext cx="8991600" cy="6553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687987"/>
            <a:ext cx="6553200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Adobe Song Std L" pitchFamily="18" charset="-128"/>
                <a:ea typeface="Adobe Song Std L" pitchFamily="18" charset="-128"/>
              </a:rPr>
              <a:t>A noun clause usually begins with words like 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1600200"/>
            <a:ext cx="10668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That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1600200"/>
            <a:ext cx="10668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What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2109" y="1597830"/>
            <a:ext cx="6858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84272" y="1600200"/>
            <a:ext cx="114300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Whether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8273" y="1600200"/>
            <a:ext cx="9144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How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58200" y="1600200"/>
            <a:ext cx="1219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Where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95055" y="2177534"/>
            <a:ext cx="9144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Who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8500" y="2177534"/>
            <a:ext cx="1295400" cy="381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Whom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52110" y="2189202"/>
            <a:ext cx="126769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Whose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55772" y="2189202"/>
            <a:ext cx="95250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Why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00" y="2189202"/>
            <a:ext cx="12954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However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5000" y="2819400"/>
            <a:ext cx="1333500" cy="381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Whatever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60618" y="2819400"/>
            <a:ext cx="14478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Wherever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95900" y="2831068"/>
            <a:ext cx="14478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Whoever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10400" y="2831068"/>
            <a:ext cx="99752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,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066956" y="4231233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example: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She does not know </a:t>
            </a:r>
            <a:r>
              <a:rPr lang="en-US" sz="2400" i="1" dirty="0">
                <a:highlight>
                  <a:srgbClr val="FFFF00"/>
                </a:highlight>
              </a:rPr>
              <a:t>where</a:t>
            </a:r>
            <a:r>
              <a:rPr lang="en-US" sz="2400" i="1" dirty="0"/>
              <a:t> he went</a:t>
            </a:r>
            <a:r>
              <a:rPr lang="en-US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i="1" dirty="0">
                <a:highlight>
                  <a:srgbClr val="FFFF00"/>
                </a:highlight>
              </a:rPr>
              <a:t>Whether</a:t>
            </a:r>
            <a:r>
              <a:rPr lang="en-US" sz="2400" i="1" dirty="0"/>
              <a:t> he will win </a:t>
            </a:r>
            <a:r>
              <a:rPr lang="en-US" sz="2400" dirty="0"/>
              <a:t>is undecided.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i="1" dirty="0">
                <a:highlight>
                  <a:srgbClr val="FFFF00"/>
                </a:highlight>
              </a:rPr>
              <a:t>Whatever</a:t>
            </a:r>
            <a:r>
              <a:rPr lang="en-US" sz="2400" i="1" dirty="0"/>
              <a:t> you do</a:t>
            </a:r>
            <a:r>
              <a:rPr lang="en-US" sz="2400" dirty="0"/>
              <a:t>, do it well.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7349BE-A268-5922-21FB-E19A314F1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800" smtClean="0"/>
              <a:t>16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50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0" y="110837"/>
            <a:ext cx="9123218" cy="662247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56509" y="609601"/>
            <a:ext cx="84582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Baskerville Old Face" panose="02020602080505020303" pitchFamily="18" charset="0"/>
              </a:rPr>
              <a:t>A noun clause acts as a noun in a sentence. It can function in different ways.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537300"/>
              </p:ext>
            </p:extLst>
          </p:nvPr>
        </p:nvGraphicFramePr>
        <p:xfrm>
          <a:off x="2050473" y="1801093"/>
          <a:ext cx="8007927" cy="4882341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3851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6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32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Adobe Ming Std L" pitchFamily="18" charset="-128"/>
                          <a:ea typeface="Adobe Ming Std L" pitchFamily="18" charset="-128"/>
                        </a:rPr>
                        <a:t>Function of Noun Clause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Adobe Ming Std L" pitchFamily="18" charset="-128"/>
                          <a:ea typeface="Adobe Ming Std L" pitchFamily="18" charset="-128"/>
                        </a:rPr>
                        <a:t>Example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291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  <a:ea typeface="Adobe Myungjo Std M" pitchFamily="18" charset="-128"/>
                        </a:rPr>
                        <a:t>As 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+mj-lt"/>
                          <a:ea typeface="Adobe Myungjo Std M" pitchFamily="18" charset="-128"/>
                        </a:rPr>
                        <a:t>subject</a:t>
                      </a:r>
                      <a:r>
                        <a:rPr lang="en-US" dirty="0">
                          <a:latin typeface="+mj-lt"/>
                          <a:ea typeface="Adobe Myungjo Std M" pitchFamily="18" charset="-128"/>
                        </a:rPr>
                        <a:t> of a 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  <a:latin typeface="+mj-lt"/>
                          <a:ea typeface="Adobe Myungjo Std M" pitchFamily="18" charset="-128"/>
                        </a:rPr>
                        <a:t>Verb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1" dirty="0">
                          <a:highlight>
                            <a:srgbClr val="FFFF00"/>
                          </a:highlight>
                          <a:latin typeface="+mn-lt"/>
                          <a:ea typeface="Adobe Ming Std L" pitchFamily="18" charset="-128"/>
                        </a:rPr>
                        <a:t>What route we take </a:t>
                      </a:r>
                      <a:r>
                        <a:rPr lang="en-US" sz="1700" dirty="0">
                          <a:latin typeface="+mn-lt"/>
                          <a:ea typeface="Adobe Ming Std L" pitchFamily="18" charset="-128"/>
                        </a:rPr>
                        <a:t>is our choice.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1" dirty="0">
                          <a:highlight>
                            <a:srgbClr val="FFFF00"/>
                          </a:highlight>
                          <a:latin typeface="+mn-lt"/>
                          <a:ea typeface="Adobe Ming Std L" pitchFamily="18" charset="-128"/>
                        </a:rPr>
                        <a:t>How the document</a:t>
                      </a:r>
                      <a:r>
                        <a:rPr lang="en-US" sz="1700" b="1" baseline="0" dirty="0">
                          <a:highlight>
                            <a:srgbClr val="FFFF00"/>
                          </a:highlight>
                          <a:latin typeface="+mn-lt"/>
                          <a:ea typeface="Adobe Ming Std L" pitchFamily="18" charset="-128"/>
                        </a:rPr>
                        <a:t>s went missing </a:t>
                      </a:r>
                      <a:r>
                        <a:rPr lang="en-US" sz="1700" baseline="0" dirty="0">
                          <a:latin typeface="+mn-lt"/>
                          <a:ea typeface="Adobe Ming Std L" pitchFamily="18" charset="-128"/>
                        </a:rPr>
                        <a:t>is anyone’s guess.</a:t>
                      </a:r>
                      <a:endParaRPr lang="en-US" sz="1700" dirty="0">
                        <a:latin typeface="+mn-lt"/>
                        <a:ea typeface="Adobe Ming Std L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618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j-lt"/>
                          <a:ea typeface="Adobe Ming Std L" pitchFamily="18" charset="-128"/>
                        </a:rPr>
                        <a:t>As </a:t>
                      </a:r>
                      <a:r>
                        <a:rPr lang="en-US" b="0" dirty="0">
                          <a:solidFill>
                            <a:srgbClr val="FF0000"/>
                          </a:solidFill>
                          <a:latin typeface="+mj-lt"/>
                          <a:ea typeface="Adobe Ming Std L" pitchFamily="18" charset="-128"/>
                        </a:rPr>
                        <a:t>object</a:t>
                      </a:r>
                      <a:r>
                        <a:rPr lang="en-US" b="0" dirty="0">
                          <a:latin typeface="+mj-lt"/>
                          <a:ea typeface="Adobe Ming Std L" pitchFamily="18" charset="-128"/>
                        </a:rPr>
                        <a:t> of a </a:t>
                      </a:r>
                      <a:r>
                        <a:rPr lang="en-US" b="0" u="sng" dirty="0">
                          <a:solidFill>
                            <a:srgbClr val="FF0000"/>
                          </a:solidFill>
                          <a:latin typeface="+mj-lt"/>
                          <a:ea typeface="Adobe Ming Std L" pitchFamily="18" charset="-128"/>
                        </a:rPr>
                        <a:t>Verb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>
                          <a:latin typeface="+mn-lt"/>
                          <a:ea typeface="Adobe Ming Std L" pitchFamily="18" charset="-128"/>
                        </a:rPr>
                        <a:t>I </a:t>
                      </a:r>
                      <a:r>
                        <a:rPr lang="en-US" sz="1700" b="1" dirty="0">
                          <a:solidFill>
                            <a:schemeClr val="tx2"/>
                          </a:solidFill>
                          <a:latin typeface="+mn-lt"/>
                          <a:ea typeface="Adobe Ming Std L" pitchFamily="18" charset="-128"/>
                        </a:rPr>
                        <a:t>thought</a:t>
                      </a:r>
                      <a:r>
                        <a:rPr lang="en-US" sz="1700" dirty="0">
                          <a:solidFill>
                            <a:schemeClr val="tx2"/>
                          </a:solidFill>
                          <a:latin typeface="+mn-lt"/>
                          <a:ea typeface="Adobe Ming Std L" pitchFamily="18" charset="-128"/>
                        </a:rPr>
                        <a:t> </a:t>
                      </a:r>
                      <a:r>
                        <a:rPr lang="en-US" sz="1700" b="1" dirty="0">
                          <a:highlight>
                            <a:srgbClr val="FFFF00"/>
                          </a:highlight>
                          <a:latin typeface="+mn-lt"/>
                          <a:ea typeface="Adobe Ming Std L" pitchFamily="18" charset="-128"/>
                        </a:rPr>
                        <a:t>that we would watch a movie.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0" dirty="0">
                          <a:latin typeface="+mn-lt"/>
                          <a:ea typeface="Adobe Ming Std L" pitchFamily="18" charset="-128"/>
                        </a:rPr>
                        <a:t>Sometimes people </a:t>
                      </a:r>
                      <a:r>
                        <a:rPr lang="en-US" sz="1700" b="1" dirty="0">
                          <a:solidFill>
                            <a:schemeClr val="tx2"/>
                          </a:solidFill>
                          <a:latin typeface="+mn-lt"/>
                          <a:ea typeface="Adobe Ming Std L" pitchFamily="18" charset="-128"/>
                        </a:rPr>
                        <a:t>wish</a:t>
                      </a:r>
                      <a:r>
                        <a:rPr lang="en-US" sz="1700" b="0" dirty="0">
                          <a:solidFill>
                            <a:schemeClr val="tx2"/>
                          </a:solidFill>
                          <a:latin typeface="+mn-lt"/>
                          <a:ea typeface="Adobe Ming Std L" pitchFamily="18" charset="-128"/>
                        </a:rPr>
                        <a:t> </a:t>
                      </a:r>
                      <a:r>
                        <a:rPr lang="en-US" sz="1700" b="1" dirty="0">
                          <a:highlight>
                            <a:srgbClr val="FFFF00"/>
                          </a:highlight>
                          <a:latin typeface="+mn-lt"/>
                          <a:ea typeface="Adobe Ming Std L" pitchFamily="18" charset="-128"/>
                        </a:rPr>
                        <a:t>that they could go back in time</a:t>
                      </a:r>
                      <a:r>
                        <a:rPr lang="en-US" sz="1700" b="1" dirty="0">
                          <a:latin typeface="+mn-lt"/>
                          <a:ea typeface="Adobe Ming Std L" pitchFamily="18" charset="-128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618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  <a:ea typeface="Adobe Ming Std L" pitchFamily="18" charset="-128"/>
                        </a:rPr>
                        <a:t>As 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+mj-lt"/>
                          <a:ea typeface="Adobe Ming Std L" pitchFamily="18" charset="-128"/>
                        </a:rPr>
                        <a:t>object</a:t>
                      </a:r>
                      <a:r>
                        <a:rPr lang="en-US" dirty="0">
                          <a:latin typeface="+mj-lt"/>
                          <a:ea typeface="Adobe Ming Std L" pitchFamily="18" charset="-128"/>
                        </a:rPr>
                        <a:t> of a</a:t>
                      </a:r>
                      <a:r>
                        <a:rPr lang="en-US" baseline="0" dirty="0">
                          <a:latin typeface="+mj-lt"/>
                          <a:ea typeface="Adobe Ming Std L" pitchFamily="18" charset="-128"/>
                        </a:rPr>
                        <a:t> 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+mj-lt"/>
                          <a:ea typeface="Adobe Ming Std L" pitchFamily="18" charset="-128"/>
                        </a:rPr>
                        <a:t>Participle</a:t>
                      </a:r>
                      <a:endParaRPr lang="en-US" dirty="0">
                        <a:solidFill>
                          <a:srgbClr val="FF0000"/>
                        </a:solidFill>
                        <a:latin typeface="+mj-lt"/>
                        <a:ea typeface="Adobe Ming Std L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1" dirty="0">
                          <a:solidFill>
                            <a:schemeClr val="tx2"/>
                          </a:solidFill>
                          <a:latin typeface="+mn-lt"/>
                          <a:ea typeface="Adobe Ming Std L" pitchFamily="18" charset="-128"/>
                        </a:rPr>
                        <a:t>Discovering</a:t>
                      </a:r>
                      <a:r>
                        <a:rPr lang="en-US" sz="1700" b="1" dirty="0">
                          <a:latin typeface="+mn-lt"/>
                          <a:ea typeface="Adobe Ming Std L" pitchFamily="18" charset="-128"/>
                        </a:rPr>
                        <a:t> </a:t>
                      </a:r>
                      <a:r>
                        <a:rPr lang="en-US" sz="1700" b="1" dirty="0">
                          <a:highlight>
                            <a:srgbClr val="FFFF00"/>
                          </a:highlight>
                          <a:latin typeface="+mn-lt"/>
                          <a:ea typeface="Adobe Ming Std L" pitchFamily="18" charset="-128"/>
                        </a:rPr>
                        <a:t>that it was right</a:t>
                      </a:r>
                      <a:r>
                        <a:rPr lang="en-US" sz="1700" dirty="0">
                          <a:latin typeface="+mn-lt"/>
                          <a:ea typeface="Adobe Ming Std L" pitchFamily="18" charset="-128"/>
                        </a:rPr>
                        <a:t>, I jumped</a:t>
                      </a:r>
                      <a:r>
                        <a:rPr lang="en-US" sz="1700" baseline="0" dirty="0">
                          <a:latin typeface="+mn-lt"/>
                          <a:ea typeface="Adobe Ming Std L" pitchFamily="18" charset="-128"/>
                        </a:rPr>
                        <a:t> with joy</a:t>
                      </a:r>
                      <a:r>
                        <a:rPr lang="en-US" sz="1700" baseline="0" dirty="0">
                          <a:latin typeface="+mn-lt"/>
                        </a:rPr>
                        <a:t>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Hoping</a:t>
                      </a:r>
                      <a:r>
                        <a:rPr lang="en-US" sz="1700" baseline="0" dirty="0">
                          <a:latin typeface="+mn-lt"/>
                        </a:rPr>
                        <a:t> </a:t>
                      </a:r>
                      <a:r>
                        <a:rPr lang="en-US" sz="1700" b="1" baseline="0" dirty="0">
                          <a:highlight>
                            <a:srgbClr val="FFFF00"/>
                          </a:highlight>
                          <a:latin typeface="+mn-lt"/>
                        </a:rPr>
                        <a:t>that she loved chocolates</a:t>
                      </a:r>
                      <a:r>
                        <a:rPr lang="en-US" sz="1700" baseline="0" dirty="0">
                          <a:latin typeface="+mn-lt"/>
                        </a:rPr>
                        <a:t>, Joshua bought a box of silver queen.</a:t>
                      </a:r>
                    </a:p>
                    <a:p>
                      <a:endParaRPr lang="en-US" sz="17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9655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  <a:ea typeface="Adobe Ming Std L" pitchFamily="18" charset="-128"/>
                        </a:rPr>
                        <a:t>As object</a:t>
                      </a:r>
                      <a:r>
                        <a:rPr lang="en-US" baseline="0" dirty="0">
                          <a:latin typeface="+mj-lt"/>
                          <a:ea typeface="Adobe Ming Std L" pitchFamily="18" charset="-128"/>
                        </a:rPr>
                        <a:t> of a 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+mj-lt"/>
                          <a:ea typeface="Adobe Ming Std L" pitchFamily="18" charset="-128"/>
                        </a:rPr>
                        <a:t>Preposition</a:t>
                      </a:r>
                      <a:endParaRPr lang="en-US" dirty="0">
                        <a:solidFill>
                          <a:srgbClr val="FF0000"/>
                        </a:solidFill>
                        <a:latin typeface="+mj-lt"/>
                        <a:ea typeface="Adobe Ming Std L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+mn-lt"/>
                          <a:ea typeface="Adobe Ming Std L" pitchFamily="18" charset="-128"/>
                        </a:rPr>
                        <a:t>Sometimes</a:t>
                      </a:r>
                      <a:r>
                        <a:rPr lang="en-US" sz="1700" baseline="0" dirty="0">
                          <a:latin typeface="+mn-lt"/>
                          <a:ea typeface="Adobe Ming Std L" pitchFamily="18" charset="-128"/>
                        </a:rPr>
                        <a:t> I think </a:t>
                      </a:r>
                      <a:r>
                        <a:rPr lang="en-US" sz="1700" b="1" baseline="0" dirty="0">
                          <a:solidFill>
                            <a:schemeClr val="tx2"/>
                          </a:solidFill>
                          <a:latin typeface="+mn-lt"/>
                          <a:ea typeface="Adobe Ming Std L" pitchFamily="18" charset="-128"/>
                        </a:rPr>
                        <a:t>of</a:t>
                      </a:r>
                      <a:r>
                        <a:rPr lang="en-US" sz="1700" b="1" baseline="0" dirty="0">
                          <a:latin typeface="+mn-lt"/>
                          <a:ea typeface="Adobe Ming Std L" pitchFamily="18" charset="-128"/>
                        </a:rPr>
                        <a:t> </a:t>
                      </a:r>
                      <a:r>
                        <a:rPr lang="en-US" sz="1700" b="1" baseline="0" dirty="0">
                          <a:highlight>
                            <a:srgbClr val="FFFF00"/>
                          </a:highlight>
                          <a:latin typeface="+mn-lt"/>
                          <a:ea typeface="Adobe Ming Std L" pitchFamily="18" charset="-128"/>
                        </a:rPr>
                        <a:t>what he said</a:t>
                      </a:r>
                      <a:r>
                        <a:rPr lang="en-US" sz="1700" b="1" baseline="0" dirty="0">
                          <a:latin typeface="+mn-lt"/>
                          <a:ea typeface="Adobe Ming Std L" pitchFamily="18" charset="-128"/>
                        </a:rPr>
                        <a:t>.</a:t>
                      </a:r>
                      <a:endParaRPr lang="en-US" sz="1700" b="1" dirty="0">
                        <a:latin typeface="+mn-lt"/>
                        <a:ea typeface="Adobe Ming Std L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CA08D5-475E-14E0-D25F-3674C46DE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800" smtClean="0"/>
              <a:t>17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5607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89364" y="235528"/>
            <a:ext cx="9178636" cy="654627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481298"/>
              </p:ext>
            </p:extLst>
          </p:nvPr>
        </p:nvGraphicFramePr>
        <p:xfrm>
          <a:off x="1765738" y="2165131"/>
          <a:ext cx="8704142" cy="3825766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4186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7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74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Adobe Ming Std L" pitchFamily="18" charset="-128"/>
                          <a:ea typeface="Adobe Ming Std L" pitchFamily="18" charset="-128"/>
                        </a:rPr>
                        <a:t>Function of Noun Clause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Adobe Ming Std L" pitchFamily="18" charset="-128"/>
                          <a:ea typeface="Adobe Ming Std L" pitchFamily="18" charset="-128"/>
                        </a:rPr>
                        <a:t>Example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962"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  <a:latin typeface="+mj-lt"/>
                          <a:ea typeface="Adobe Ming Std L" pitchFamily="18" charset="-128"/>
                        </a:rPr>
                        <a:t>As</a:t>
                      </a:r>
                      <a:r>
                        <a:rPr lang="en-US" u="none" baseline="0" dirty="0">
                          <a:solidFill>
                            <a:schemeClr val="tx1"/>
                          </a:solidFill>
                          <a:latin typeface="+mj-lt"/>
                          <a:ea typeface="Adobe Ming Std L" pitchFamily="18" charset="-128"/>
                        </a:rPr>
                        <a:t> </a:t>
                      </a:r>
                      <a:r>
                        <a:rPr lang="en-US" u="none" baseline="0" dirty="0">
                          <a:solidFill>
                            <a:srgbClr val="FF0000"/>
                          </a:solidFill>
                          <a:latin typeface="+mj-lt"/>
                          <a:ea typeface="Adobe Ming Std L" pitchFamily="18" charset="-128"/>
                        </a:rPr>
                        <a:t>subject</a:t>
                      </a:r>
                      <a:r>
                        <a:rPr lang="en-US" u="none" baseline="0" dirty="0">
                          <a:solidFill>
                            <a:schemeClr val="tx1"/>
                          </a:solidFill>
                          <a:latin typeface="+mj-lt"/>
                          <a:ea typeface="Adobe Ming Std L" pitchFamily="18" charset="-128"/>
                        </a:rPr>
                        <a:t> of an </a:t>
                      </a:r>
                      <a:r>
                        <a:rPr lang="en-US" u="sng" baseline="0" dirty="0">
                          <a:solidFill>
                            <a:srgbClr val="FF0000"/>
                          </a:solidFill>
                          <a:latin typeface="+mj-lt"/>
                          <a:ea typeface="Adobe Ming Std L" pitchFamily="18" charset="-128"/>
                        </a:rPr>
                        <a:t>Infinitive</a:t>
                      </a:r>
                      <a:endParaRPr lang="en-US" u="sng" dirty="0">
                        <a:solidFill>
                          <a:srgbClr val="FF0000"/>
                        </a:solidFill>
                        <a:latin typeface="+mj-lt"/>
                        <a:ea typeface="Adobe Ming Std L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  <a:ea typeface="Adobe Ming Std L" pitchFamily="18" charset="-128"/>
                        </a:rPr>
                        <a:t>Jim wants </a:t>
                      </a:r>
                      <a:r>
                        <a:rPr lang="en-US" b="1" dirty="0">
                          <a:solidFill>
                            <a:schemeClr val="tx2"/>
                          </a:solidFill>
                          <a:latin typeface="+mn-lt"/>
                          <a:ea typeface="Adobe Ming Std L" pitchFamily="18" charset="-128"/>
                        </a:rPr>
                        <a:t>to know </a:t>
                      </a:r>
                      <a:r>
                        <a:rPr lang="en-US" b="1" dirty="0">
                          <a:highlight>
                            <a:srgbClr val="FFFF00"/>
                          </a:highlight>
                          <a:latin typeface="+mn-lt"/>
                          <a:ea typeface="Adobe Ming Std L" pitchFamily="18" charset="-128"/>
                        </a:rPr>
                        <a:t>where his friends are.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423">
                <a:tc>
                  <a:txBody>
                    <a:bodyPr/>
                    <a:lstStyle/>
                    <a:p>
                      <a:r>
                        <a:rPr lang="en-US" b="0" u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dobe Ming Std L" pitchFamily="18" charset="-128"/>
                        </a:rPr>
                        <a:t>As an </a:t>
                      </a:r>
                      <a:r>
                        <a:rPr lang="en-US" b="0" u="none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Adobe Ming Std L" pitchFamily="18" charset="-128"/>
                        </a:rPr>
                        <a:t>Adjective</a:t>
                      </a:r>
                      <a:r>
                        <a:rPr lang="en-US" b="0" u="none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Adobe Ming Std L" pitchFamily="18" charset="-128"/>
                        </a:rPr>
                        <a:t>  Complement</a:t>
                      </a:r>
                      <a:endParaRPr lang="en-US" b="0" u="none" dirty="0">
                        <a:solidFill>
                          <a:srgbClr val="FF0000"/>
                        </a:solidFill>
                        <a:effectLst/>
                        <a:latin typeface="+mj-lt"/>
                        <a:ea typeface="Adobe Ming Std L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n-lt"/>
                          <a:ea typeface="Adobe Ming Std L" pitchFamily="18" charset="-128"/>
                        </a:rPr>
                        <a:t>The girls were </a:t>
                      </a:r>
                      <a:r>
                        <a:rPr lang="en-US" b="1" dirty="0">
                          <a:solidFill>
                            <a:schemeClr val="tx2"/>
                          </a:solidFill>
                          <a:latin typeface="+mn-lt"/>
                          <a:ea typeface="Adobe Ming Std L" pitchFamily="18" charset="-128"/>
                        </a:rPr>
                        <a:t>happy</a:t>
                      </a:r>
                      <a:r>
                        <a:rPr lang="en-US" b="1" baseline="0" dirty="0">
                          <a:latin typeface="+mn-lt"/>
                          <a:ea typeface="Adobe Ming Std L" pitchFamily="18" charset="-128"/>
                        </a:rPr>
                        <a:t> </a:t>
                      </a:r>
                      <a:r>
                        <a:rPr lang="en-US" b="1" baseline="0" dirty="0">
                          <a:highlight>
                            <a:srgbClr val="FFFF00"/>
                          </a:highlight>
                          <a:latin typeface="+mn-lt"/>
                          <a:ea typeface="Adobe Ming Std L" pitchFamily="18" charset="-128"/>
                        </a:rPr>
                        <a:t>that Saturday was a holiday.</a:t>
                      </a:r>
                      <a:endParaRPr lang="en-US" b="1" dirty="0">
                        <a:highlight>
                          <a:srgbClr val="FFFF00"/>
                        </a:highlight>
                        <a:latin typeface="+mn-lt"/>
                        <a:ea typeface="Adobe Ming Std L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463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+mj-lt"/>
                          <a:ea typeface="Adobe Ming Std L" pitchFamily="18" charset="-128"/>
                        </a:rPr>
                        <a:t>As a 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+mj-lt"/>
                          <a:ea typeface="Adobe Ming Std L" pitchFamily="18" charset="-128"/>
                        </a:rPr>
                        <a:t>Complement of a verb of Incomplete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+mj-lt"/>
                          <a:ea typeface="Adobe Ming Std L" pitchFamily="18" charset="-128"/>
                        </a:rPr>
                        <a:t> Predication.</a:t>
                      </a:r>
                      <a:endParaRPr lang="en-US" dirty="0">
                        <a:solidFill>
                          <a:srgbClr val="FF0000"/>
                        </a:solidFill>
                        <a:latin typeface="+mj-lt"/>
                        <a:ea typeface="Adobe Ming Std L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+mn-lt"/>
                          <a:ea typeface="Adobe Ming Std L" pitchFamily="18" charset="-128"/>
                        </a:rPr>
                        <a:t>The</a:t>
                      </a:r>
                      <a:r>
                        <a:rPr lang="en-US" baseline="0" dirty="0">
                          <a:latin typeface="+mn-lt"/>
                          <a:ea typeface="Adobe Ming Std L" pitchFamily="18" charset="-128"/>
                        </a:rPr>
                        <a:t> problem </a:t>
                      </a:r>
                      <a:r>
                        <a:rPr lang="en-US" b="1" baseline="0" dirty="0">
                          <a:solidFill>
                            <a:schemeClr val="tx2"/>
                          </a:solidFill>
                          <a:latin typeface="+mn-lt"/>
                          <a:ea typeface="Adobe Ming Std L" pitchFamily="18" charset="-128"/>
                        </a:rPr>
                        <a:t>is</a:t>
                      </a:r>
                      <a:r>
                        <a:rPr lang="en-US" baseline="0" dirty="0">
                          <a:latin typeface="+mn-lt"/>
                          <a:ea typeface="Adobe Ming Std L" pitchFamily="18" charset="-128"/>
                        </a:rPr>
                        <a:t> </a:t>
                      </a:r>
                      <a:r>
                        <a:rPr lang="en-US" b="1" baseline="0" dirty="0">
                          <a:highlight>
                            <a:srgbClr val="FFFF00"/>
                          </a:highlight>
                          <a:latin typeface="+mn-lt"/>
                          <a:ea typeface="Adobe Ming Std L" pitchFamily="18" charset="-128"/>
                        </a:rPr>
                        <a:t>that we do not have a leader.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baseline="0" dirty="0">
                          <a:latin typeface="+mn-lt"/>
                          <a:ea typeface="Adobe Ming Std L" pitchFamily="18" charset="-128"/>
                        </a:rPr>
                        <a:t>My</a:t>
                      </a:r>
                      <a:r>
                        <a:rPr lang="en-US" b="1" baseline="0" dirty="0">
                          <a:latin typeface="+mn-lt"/>
                          <a:ea typeface="Adobe Ming Std L" pitchFamily="18" charset="-128"/>
                        </a:rPr>
                        <a:t> </a:t>
                      </a:r>
                      <a:r>
                        <a:rPr lang="en-US" b="0" baseline="0" dirty="0">
                          <a:latin typeface="+mn-lt"/>
                          <a:ea typeface="Adobe Ming Std L" pitchFamily="18" charset="-128"/>
                        </a:rPr>
                        <a:t>belief</a:t>
                      </a:r>
                      <a:r>
                        <a:rPr lang="en-US" b="1" baseline="0" dirty="0">
                          <a:latin typeface="+mn-lt"/>
                          <a:ea typeface="Adobe Ming Std L" pitchFamily="18" charset="-128"/>
                        </a:rPr>
                        <a:t> </a:t>
                      </a:r>
                      <a:r>
                        <a:rPr lang="en-US" b="1" baseline="0" dirty="0">
                          <a:solidFill>
                            <a:schemeClr val="tx2"/>
                          </a:solidFill>
                          <a:latin typeface="+mn-lt"/>
                          <a:ea typeface="Adobe Ming Std L" pitchFamily="18" charset="-128"/>
                        </a:rPr>
                        <a:t>is</a:t>
                      </a:r>
                      <a:r>
                        <a:rPr lang="en-US" b="1" baseline="0" dirty="0">
                          <a:latin typeface="+mn-lt"/>
                          <a:ea typeface="Adobe Ming Std L" pitchFamily="18" charset="-128"/>
                        </a:rPr>
                        <a:t> </a:t>
                      </a:r>
                      <a:r>
                        <a:rPr lang="en-US" b="1" baseline="0" dirty="0">
                          <a:highlight>
                            <a:srgbClr val="FFFF00"/>
                          </a:highlight>
                          <a:latin typeface="+mn-lt"/>
                          <a:ea typeface="Adobe Ming Std L" pitchFamily="18" charset="-128"/>
                        </a:rPr>
                        <a:t>that we will win.</a:t>
                      </a:r>
                      <a:endParaRPr lang="en-US" b="1" dirty="0">
                        <a:highlight>
                          <a:srgbClr val="FFFF00"/>
                        </a:highlight>
                        <a:latin typeface="+mn-lt"/>
                        <a:ea typeface="Adobe Ming Std L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0" y="1158684"/>
            <a:ext cx="78486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Baskerville Old Face" panose="02020602080505020303" pitchFamily="18" charset="0"/>
                <a:ea typeface="Adobe Myungjo Std M" pitchFamily="18" charset="-128"/>
              </a:rPr>
              <a:t>Let us look at more function of the noun clause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Baskerville Old Face" panose="02020602080505020303" pitchFamily="18" charset="0"/>
                <a:ea typeface="Adobe Ming Std L" pitchFamily="18" charset="-128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1CADE6-B5EE-0D94-54B4-C915658AD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800" smtClean="0"/>
              <a:t>18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396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C12C3F-E397-CC8C-AE6A-27B2A0CF8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26" y="714376"/>
            <a:ext cx="8258175" cy="1133475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SG" b="1" u="sng" dirty="0"/>
            </a:br>
            <a:br>
              <a:rPr lang="en-SG" b="1" u="sng" dirty="0"/>
            </a:br>
            <a:r>
              <a:rPr lang="en-SG" b="1" u="sng" dirty="0"/>
              <a:t> </a:t>
            </a:r>
            <a:br>
              <a:rPr lang="en-SG" b="1" u="sng" dirty="0"/>
            </a:br>
            <a:endParaRPr lang="en-SG" dirty="0"/>
          </a:p>
        </p:txBody>
      </p:sp>
      <p:sp>
        <p:nvSpPr>
          <p:cNvPr id="4099" name="Content Placeholder 4">
            <a:extLst>
              <a:ext uri="{FF2B5EF4-FFF2-40B4-BE49-F238E27FC236}">
                <a16:creationId xmlns:a16="http://schemas.microsoft.com/office/drawing/2014/main" id="{A57BF2AD-1CC6-B5F7-94AF-F046A0BBE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447" y="2000251"/>
            <a:ext cx="11004331" cy="4307421"/>
          </a:xfrm>
        </p:spPr>
        <p:txBody>
          <a:bodyPr/>
          <a:lstStyle/>
          <a:p>
            <a:pPr eaLnBrk="1" hangingPunct="1"/>
            <a:r>
              <a:rPr lang="en-SG" altLang="en-US" sz="3200" dirty="0"/>
              <a:t>Dependent clauses that must be joined to independent clauses </a:t>
            </a:r>
          </a:p>
          <a:p>
            <a:pPr eaLnBrk="1" hangingPunct="1"/>
            <a:r>
              <a:rPr lang="en-SG" altLang="en-US" sz="3200" dirty="0"/>
              <a:t>Describe nouns and pronouns</a:t>
            </a:r>
          </a:p>
          <a:p>
            <a:pPr eaLnBrk="1" hangingPunct="1"/>
            <a:r>
              <a:rPr lang="en-SG" altLang="en-US" sz="3200" dirty="0"/>
              <a:t>Often placed in a sentence right after the noun they describe </a:t>
            </a:r>
          </a:p>
          <a:p>
            <a:pPr eaLnBrk="1" hangingPunct="1"/>
            <a:r>
              <a:rPr lang="en-SG" altLang="en-US" sz="3200" dirty="0"/>
              <a:t>Add details to sentences by functioning as adjectives</a:t>
            </a:r>
          </a:p>
          <a:p>
            <a:pPr eaLnBrk="1" hangingPunct="1"/>
            <a:endParaRPr lang="en-SG" altLang="en-US" sz="3200" dirty="0"/>
          </a:p>
          <a:p>
            <a:pPr eaLnBrk="1" hangingPunct="1"/>
            <a:endParaRPr lang="en-SG" altLang="en-US" sz="3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E9255-30D5-1B15-A4D0-FCD324F4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DD3B22-B9B2-A745-AF31-EDEB959BC810}" type="slidenum">
              <a:rPr lang="en-SG" altLang="en-US">
                <a:solidFill>
                  <a:srgbClr val="E3E1D7"/>
                </a:solidFill>
                <a:latin typeface="Constantia" panose="02030602050306030303" pitchFamily="18" charset="0"/>
              </a:rPr>
              <a:pPr eaLnBrk="1" hangingPunct="1"/>
              <a:t>19</a:t>
            </a:fld>
            <a:endParaRPr lang="en-SG" altLang="en-US">
              <a:solidFill>
                <a:srgbClr val="E3E1D7"/>
              </a:solidFill>
              <a:latin typeface="Constantia" panose="02030602050306030303" pitchFamily="18" charset="0"/>
            </a:endParaRP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D812730-6418-98B8-CADB-8D442EC2F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1" y="714376"/>
            <a:ext cx="6786563" cy="6461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       ADJECTIVE CLAUSES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63E5AF-EC83-B030-2207-8D92516FF536}"/>
              </a:ext>
            </a:extLst>
          </p:cNvPr>
          <p:cNvSpPr txBox="1">
            <a:spLocks/>
          </p:cNvSpPr>
          <p:nvPr/>
        </p:nvSpPr>
        <p:spPr>
          <a:xfrm>
            <a:off x="10622280" y="64600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2800" smtClean="0"/>
              <a:pPr/>
              <a:t>19</a:t>
            </a:fld>
            <a:endParaRPr lang="en-US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8B027-FE05-3936-93C8-30840213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r>
              <a:rPr lang="en-US" sz="3600" b="1" dirty="0"/>
              <a:t>Outline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04B42-B9F3-42DF-F382-2DB751306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932" y="977462"/>
            <a:ext cx="6094843" cy="4903076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Defining a clause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difference between a phrase and a clause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Types of clauses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to combine clauses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Compound sentences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Complex sentences :</a:t>
            </a:r>
          </a:p>
          <a:p>
            <a:pPr marL="722313" indent="-312738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Noun clause </a:t>
            </a:r>
          </a:p>
          <a:p>
            <a:pPr marL="722313" indent="-312738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Adjective clause </a:t>
            </a:r>
          </a:p>
          <a:p>
            <a:pPr marL="722313" indent="-312738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Adverbial clause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7B283-9ED8-40B2-B028-0CF3D876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3028" y="5743378"/>
            <a:ext cx="1463040" cy="274320"/>
          </a:xfrm>
        </p:spPr>
        <p:txBody>
          <a:bodyPr/>
          <a:lstStyle/>
          <a:p>
            <a:fld id="{4FAB73BC-B049-4115-A692-8D63A059BFB8}" type="slidenum">
              <a:rPr lang="en-US" sz="2400" smtClean="0"/>
              <a:t>2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051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27ED5905-DE9A-0AA7-4706-7692A5AE4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95298"/>
            <a:ext cx="7304690" cy="886661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tx1"/>
                </a:solidFill>
                <a:latin typeface="Constantia" panose="02030602050306030303" pitchFamily="18" charset="0"/>
              </a:rPr>
              <a:t>    ADJECTIVE (RELATIVE) CLAUSES</a:t>
            </a:r>
            <a:endParaRPr lang="en-SG" altLang="en-US" sz="32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FE695671-2C28-D556-985D-7997A0D21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SG" altLang="en-US" sz="3200" dirty="0"/>
              <a:t>Adjective clauses begin with one of the relative pronouns  such as </a:t>
            </a:r>
            <a:r>
              <a:rPr lang="en-SG" altLang="en-US" sz="3200" b="1" dirty="0"/>
              <a:t>who, whom, whose, where , that, which.</a:t>
            </a:r>
          </a:p>
          <a:p>
            <a:pPr eaLnBrk="1" hangingPunct="1"/>
            <a:endParaRPr lang="en-SG" altLang="en-US" sz="3200" dirty="0"/>
          </a:p>
          <a:p>
            <a:pPr eaLnBrk="1" hangingPunct="1"/>
            <a:r>
              <a:rPr lang="en-SG" altLang="en-US" sz="3200" dirty="0"/>
              <a:t>Also called </a:t>
            </a:r>
            <a:r>
              <a:rPr lang="en-SG" altLang="en-US" sz="3200" b="1" i="1" u="sng" dirty="0"/>
              <a:t>relative clauses</a:t>
            </a:r>
            <a:r>
              <a:rPr lang="en-SG" altLang="en-US" sz="3200" dirty="0"/>
              <a:t>.</a:t>
            </a:r>
          </a:p>
          <a:p>
            <a:pPr eaLnBrk="1" hangingPunct="1">
              <a:buFont typeface="Wingdings 2" pitchFamily="2" charset="2"/>
              <a:buNone/>
            </a:pPr>
            <a:br>
              <a:rPr lang="en-SG" altLang="en-US" dirty="0"/>
            </a:br>
            <a:endParaRPr lang="en-SG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BBF57-AD79-2D09-9D3E-9E7164C5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F463FF-FC7F-9E4C-92AD-CDD283EDAAE7}" type="slidenum">
              <a:rPr lang="en-SG" altLang="en-US">
                <a:solidFill>
                  <a:srgbClr val="E3E1D7"/>
                </a:solidFill>
                <a:latin typeface="Constantia" panose="02030602050306030303" pitchFamily="18" charset="0"/>
              </a:rPr>
              <a:pPr eaLnBrk="1" hangingPunct="1"/>
              <a:t>20</a:t>
            </a:fld>
            <a:endParaRPr lang="en-SG" altLang="en-US">
              <a:solidFill>
                <a:srgbClr val="E3E1D7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B4FC82-1F5D-4F83-B465-3892566B2163}"/>
              </a:ext>
            </a:extLst>
          </p:cNvPr>
          <p:cNvSpPr txBox="1">
            <a:spLocks/>
          </p:cNvSpPr>
          <p:nvPr/>
        </p:nvSpPr>
        <p:spPr>
          <a:xfrm>
            <a:off x="10393680" y="6381881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2800" smtClean="0"/>
              <a:pPr/>
              <a:t>20</a:t>
            </a:fld>
            <a:endParaRPr lang="en-US" sz="2800" dirty="0"/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7884F7-F96D-44DC-E74E-9EDE35AC5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711" y="550328"/>
            <a:ext cx="9595779" cy="64145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 </a:t>
            </a:r>
            <a:r>
              <a:rPr lang="en-US" sz="4400" dirty="0"/>
              <a:t>Relative Pronouns &amp; Relative Clauses</a:t>
            </a:r>
            <a:endParaRPr lang="en-SG" sz="4400" dirty="0"/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6B3958FB-3336-DEEC-713F-1D36739060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6593" y="2010944"/>
            <a:ext cx="4043363" cy="44338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200" dirty="0"/>
              <a:t>Who</a:t>
            </a:r>
          </a:p>
          <a:p>
            <a:pPr eaLnBrk="1" hangingPunct="1"/>
            <a:r>
              <a:rPr lang="en-US" altLang="en-US" sz="3200" dirty="0"/>
              <a:t>Refers to people, used as subject in the clause</a:t>
            </a:r>
          </a:p>
          <a:p>
            <a:pPr eaLnBrk="1" hangingPunct="1"/>
            <a:endParaRPr lang="en-US" altLang="en-US" sz="4000" dirty="0"/>
          </a:p>
          <a:p>
            <a:pPr eaLnBrk="1" hangingPunct="1"/>
            <a:endParaRPr lang="en-US" altLang="en-US" sz="4000" dirty="0"/>
          </a:p>
          <a:p>
            <a:pPr eaLnBrk="1" hangingPunct="1"/>
            <a:endParaRPr lang="en-US" altLang="en-US" sz="4000" dirty="0"/>
          </a:p>
          <a:p>
            <a:pPr eaLnBrk="1" hangingPunct="1">
              <a:buFont typeface="Wingdings 2" pitchFamily="2" charset="2"/>
              <a:buNone/>
            </a:pPr>
            <a:endParaRPr lang="en-US" altLang="en-US" sz="4000" dirty="0"/>
          </a:p>
          <a:p>
            <a:pPr eaLnBrk="1" hangingPunct="1">
              <a:buFont typeface="Wingdings 2" pitchFamily="2" charset="2"/>
              <a:buNone/>
            </a:pPr>
            <a:endParaRPr lang="en-US" altLang="en-US" sz="4000" dirty="0"/>
          </a:p>
          <a:p>
            <a:pPr eaLnBrk="1" hangingPunct="1">
              <a:buFont typeface="Wingdings 2" pitchFamily="2" charset="2"/>
              <a:buNone/>
            </a:pPr>
            <a:endParaRPr lang="en-US" altLang="en-US" sz="4000" dirty="0"/>
          </a:p>
        </p:txBody>
      </p:sp>
      <p:sp>
        <p:nvSpPr>
          <p:cNvPr id="6148" name="Content Placeholder 4">
            <a:extLst>
              <a:ext uri="{FF2B5EF4-FFF2-40B4-BE49-F238E27FC236}">
                <a16:creationId xmlns:a16="http://schemas.microsoft.com/office/drawing/2014/main" id="{42A1CD1F-A30B-2CBB-078C-EB840B8EC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8951" y="1873784"/>
            <a:ext cx="4043362" cy="44338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SG" altLang="en-US" sz="3200" i="1" dirty="0"/>
              <a:t>The lady  </a:t>
            </a:r>
            <a:r>
              <a:rPr lang="en-SG" altLang="en-US" sz="3200" i="1" dirty="0">
                <a:highlight>
                  <a:srgbClr val="FFFF00"/>
                </a:highlight>
              </a:rPr>
              <a:t>who</a:t>
            </a:r>
            <a:r>
              <a:rPr lang="en-SG" altLang="en-US" sz="3200" i="1" dirty="0"/>
              <a:t>                       teaches in Political Science department is my mentor.</a:t>
            </a:r>
          </a:p>
          <a:p>
            <a:pPr marL="0" indent="0" eaLnBrk="1" hangingPunct="1">
              <a:buNone/>
            </a:pPr>
            <a:endParaRPr lang="en-SG" altLang="en-US" sz="3200" dirty="0"/>
          </a:p>
          <a:p>
            <a:pPr eaLnBrk="1" hangingPunct="1">
              <a:buFont typeface="Wingdings 2" pitchFamily="2" charset="2"/>
              <a:buNone/>
            </a:pPr>
            <a:r>
              <a:rPr lang="en-SG" altLang="en-US" sz="3200" dirty="0"/>
              <a:t>  (Relative pronoun as the </a:t>
            </a:r>
            <a:r>
              <a:rPr lang="en-SG" altLang="en-US" sz="3200" dirty="0">
                <a:highlight>
                  <a:srgbClr val="FFFF00"/>
                </a:highlight>
              </a:rPr>
              <a:t>subject</a:t>
            </a:r>
            <a:r>
              <a:rPr lang="en-SG" altLang="en-US" sz="3200" dirty="0">
                <a:solidFill>
                  <a:srgbClr val="FFC000"/>
                </a:solidFill>
              </a:rPr>
              <a:t> </a:t>
            </a:r>
            <a:r>
              <a:rPr lang="en-SG" altLang="en-US" sz="3200" dirty="0"/>
              <a:t>of the clause)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 sz="3200" dirty="0"/>
          </a:p>
          <a:p>
            <a:pPr eaLnBrk="1" hangingPunct="1">
              <a:buFont typeface="Wingdings 2" pitchFamily="2" charset="2"/>
              <a:buNone/>
            </a:pPr>
            <a:endParaRPr lang="en-US" altLang="en-US" sz="3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D694F-0C84-2E70-5C6D-976DB382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0C7CEC-CB22-154E-BBB4-21239816ED83}" type="slidenum">
              <a:rPr lang="en-SG" altLang="en-US">
                <a:solidFill>
                  <a:srgbClr val="E3E1D7"/>
                </a:solidFill>
                <a:latin typeface="Constantia" panose="02030602050306030303" pitchFamily="18" charset="0"/>
              </a:rPr>
              <a:pPr eaLnBrk="1" hangingPunct="1"/>
              <a:t>21</a:t>
            </a:fld>
            <a:endParaRPr lang="en-SG" altLang="en-US">
              <a:solidFill>
                <a:srgbClr val="E3E1D7"/>
              </a:solidFill>
              <a:latin typeface="Constantia" panose="02030602050306030303" pitchFamily="18" charset="0"/>
            </a:endParaRPr>
          </a:p>
        </p:txBody>
      </p:sp>
      <p:pic>
        <p:nvPicPr>
          <p:cNvPr id="4099" name="Picture 3" descr="C:\Users\user\AppData\Local\Microsoft\Windows\Temporary Internet Files\Content.IE5\6G7BX65U\MPj04394640000[1].jpg">
            <a:extLst>
              <a:ext uri="{FF2B5EF4-FFF2-40B4-BE49-F238E27FC236}">
                <a16:creationId xmlns:a16="http://schemas.microsoft.com/office/drawing/2014/main" id="{A7BFC952-1924-6AD0-B64D-F0A858D30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1894381"/>
            <a:ext cx="1701800" cy="19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45CA77-08BB-8DEF-ED1B-58723754A074}"/>
              </a:ext>
            </a:extLst>
          </p:cNvPr>
          <p:cNvSpPr txBox="1">
            <a:spLocks/>
          </p:cNvSpPr>
          <p:nvPr/>
        </p:nvSpPr>
        <p:spPr>
          <a:xfrm>
            <a:off x="10622280" y="64600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2800" smtClean="0"/>
              <a:pPr/>
              <a:t>21</a:t>
            </a:fld>
            <a:endParaRPr lang="en-US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8468C60-8A61-C971-BB64-E281E80D8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958" y="418132"/>
            <a:ext cx="9228083" cy="85875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Relative Pronouns &amp; Relative Clauses</a:t>
            </a:r>
            <a:endParaRPr lang="en-SG" altLang="en-US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3A7B8-0E88-8802-B979-8C4E393CF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608083"/>
            <a:ext cx="5836920" cy="4699590"/>
          </a:xfrm>
        </p:spPr>
        <p:txBody>
          <a:bodyPr>
            <a:normAutofit fontScale="62500" lnSpcReduction="20000"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5100" i="1" dirty="0"/>
              <a:t>Sally, </a:t>
            </a:r>
            <a:r>
              <a:rPr lang="en-US" sz="5100" i="1" dirty="0">
                <a:highlight>
                  <a:srgbClr val="FFFF00"/>
                </a:highlight>
              </a:rPr>
              <a:t>who(m) </a:t>
            </a:r>
            <a:r>
              <a:rPr lang="en-US" sz="5100" i="1" dirty="0"/>
              <a:t>he knew, arrived yesterday.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SG" sz="5100" dirty="0"/>
              <a:t>  (Relative pronoun as the object of the clause)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n-SG" sz="5100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5100" i="1" dirty="0"/>
              <a:t>The student of </a:t>
            </a:r>
            <a:r>
              <a:rPr lang="en-US" sz="5100" i="1" dirty="0">
                <a:highlight>
                  <a:srgbClr val="FFFF00"/>
                </a:highlight>
              </a:rPr>
              <a:t>whom</a:t>
            </a:r>
            <a:r>
              <a:rPr lang="en-US" sz="5100" i="1" dirty="0"/>
              <a:t> he spoke was a foreigner.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SG" sz="5100" dirty="0"/>
              <a:t>   (Relative pronoun as the object of a preposition)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n-SG" sz="5100" dirty="0"/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n-SG" sz="2800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SG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65262-2F0C-CB6D-8B47-E2E8EC32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EDE52B-E9BD-1942-B019-095868DC4302}" type="slidenum">
              <a:rPr lang="en-SG" altLang="en-US">
                <a:solidFill>
                  <a:srgbClr val="E3E1D7"/>
                </a:solidFill>
                <a:latin typeface="Constantia" panose="02030602050306030303" pitchFamily="18" charset="0"/>
              </a:rPr>
              <a:pPr eaLnBrk="1" hangingPunct="1"/>
              <a:t>22</a:t>
            </a:fld>
            <a:endParaRPr lang="en-SG" altLang="en-US">
              <a:solidFill>
                <a:srgbClr val="E3E1D7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16470A-D81F-0888-D61D-D6D3B9B07486}"/>
              </a:ext>
            </a:extLst>
          </p:cNvPr>
          <p:cNvSpPr txBox="1"/>
          <p:nvPr/>
        </p:nvSpPr>
        <p:spPr>
          <a:xfrm>
            <a:off x="411505" y="1982450"/>
            <a:ext cx="5450615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600" dirty="0"/>
              <a:t>Whom</a:t>
            </a:r>
          </a:p>
          <a:p>
            <a:pPr eaLnBrk="1" hangingPunct="1"/>
            <a:r>
              <a:rPr lang="en-US" altLang="en-US" sz="2600" dirty="0"/>
              <a:t>Refers to people, used as object or object of preposition</a:t>
            </a:r>
          </a:p>
          <a:p>
            <a:pPr eaLnBrk="1" hangingPunct="1"/>
            <a:endParaRPr lang="en-US" altLang="en-US" sz="2600" dirty="0"/>
          </a:p>
          <a:p>
            <a:pPr eaLnBrk="1" hangingPunct="1">
              <a:buFont typeface="Wingdings 2" pitchFamily="2" charset="2"/>
              <a:buNone/>
            </a:pPr>
            <a:r>
              <a:rPr lang="en-US" altLang="en-US" sz="2600" dirty="0"/>
              <a:t>(Formal grammar recommends whom, not who, in the object position)</a:t>
            </a:r>
            <a:endParaRPr lang="en-SG" altLang="en-US" sz="2600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DBECB04-BF1F-F856-C846-4F44B6449BD0}"/>
              </a:ext>
            </a:extLst>
          </p:cNvPr>
          <p:cNvSpPr txBox="1">
            <a:spLocks/>
          </p:cNvSpPr>
          <p:nvPr/>
        </p:nvSpPr>
        <p:spPr>
          <a:xfrm>
            <a:off x="10480388" y="6412774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2800" smtClean="0"/>
              <a:pPr/>
              <a:t>22</a:t>
            </a:fld>
            <a:endParaRPr lang="en-US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3011BAA-9D15-847E-285D-F7E236DEC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892" y="376164"/>
            <a:ext cx="9496215" cy="70971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Relative Pronouns &amp; Relative Clauses</a:t>
            </a:r>
            <a:endParaRPr lang="en-SG" altLang="en-US" sz="4000" dirty="0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D8993130-A082-7551-2816-889DE5F37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2" y="1920876"/>
            <a:ext cx="4038600" cy="44338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Which or  that</a:t>
            </a:r>
          </a:p>
          <a:p>
            <a:pPr eaLnBrk="1" hangingPunct="1"/>
            <a:r>
              <a:rPr lang="en-US" altLang="en-US" sz="2400" dirty="0"/>
              <a:t>Refers to things, animals </a:t>
            </a:r>
          </a:p>
          <a:p>
            <a:pPr eaLnBrk="1" hangingPunct="1"/>
            <a:endParaRPr lang="en-SG" altLang="en-US" sz="2400" dirty="0"/>
          </a:p>
        </p:txBody>
      </p:sp>
      <p:sp>
        <p:nvSpPr>
          <p:cNvPr id="8196" name="Content Placeholder 3">
            <a:extLst>
              <a:ext uri="{FF2B5EF4-FFF2-40B4-BE49-F238E27FC236}">
                <a16:creationId xmlns:a16="http://schemas.microsoft.com/office/drawing/2014/main" id="{A93FF5BE-9670-4A53-C981-40065CBD5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3227" y="1434662"/>
            <a:ext cx="6684582" cy="5137589"/>
          </a:xfrm>
        </p:spPr>
        <p:txBody>
          <a:bodyPr>
            <a:noAutofit/>
          </a:bodyPr>
          <a:lstStyle/>
          <a:p>
            <a:pPr eaLnBrk="1" hangingPunct="1"/>
            <a:r>
              <a:rPr lang="en-SG" altLang="en-US" sz="2800" i="1" dirty="0"/>
              <a:t>The watch </a:t>
            </a:r>
            <a:r>
              <a:rPr lang="en-SG" altLang="en-US" sz="2800" i="1" dirty="0">
                <a:highlight>
                  <a:srgbClr val="FFFF00"/>
                </a:highlight>
              </a:rPr>
              <a:t>which</a:t>
            </a:r>
            <a:r>
              <a:rPr lang="en-SG" altLang="en-US" sz="2800" i="1" dirty="0"/>
              <a:t> Ken bought was expensive. </a:t>
            </a:r>
          </a:p>
          <a:p>
            <a:pPr eaLnBrk="1" hangingPunct="1">
              <a:buFont typeface="Wingdings 2" pitchFamily="2" charset="2"/>
              <a:buNone/>
            </a:pPr>
            <a:endParaRPr lang="en-SG" altLang="en-US" sz="2800" i="1" dirty="0"/>
          </a:p>
          <a:p>
            <a:pPr eaLnBrk="1" hangingPunct="1"/>
            <a:r>
              <a:rPr lang="en-SG" altLang="en-US" sz="2800" i="1" dirty="0"/>
              <a:t>The ring </a:t>
            </a:r>
            <a:r>
              <a:rPr lang="en-SG" altLang="en-US" sz="2800" i="1" dirty="0">
                <a:highlight>
                  <a:srgbClr val="FFFF00"/>
                </a:highlight>
              </a:rPr>
              <a:t>that</a:t>
            </a:r>
            <a:r>
              <a:rPr lang="en-SG" altLang="en-US" sz="2800" i="1" dirty="0"/>
              <a:t> Jamie wears is from  her husband.</a:t>
            </a:r>
          </a:p>
          <a:p>
            <a:pPr eaLnBrk="1" hangingPunct="1">
              <a:buFont typeface="Wingdings 2" pitchFamily="2" charset="2"/>
              <a:buNone/>
            </a:pPr>
            <a:endParaRPr lang="en-SG" altLang="en-US" sz="2800" i="1" dirty="0"/>
          </a:p>
          <a:p>
            <a:pPr eaLnBrk="1" hangingPunct="1"/>
            <a:r>
              <a:rPr lang="en-US" altLang="en-US" sz="2800" i="1" dirty="0"/>
              <a:t>The lion </a:t>
            </a:r>
            <a:r>
              <a:rPr lang="en-US" altLang="en-US" sz="2800" i="1" dirty="0">
                <a:highlight>
                  <a:srgbClr val="FFFF00"/>
                </a:highlight>
              </a:rPr>
              <a:t>that</a:t>
            </a:r>
            <a:r>
              <a:rPr lang="en-US" altLang="en-US" sz="2800" i="1" dirty="0"/>
              <a:t> escaped last night was captured.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SG" altLang="en-US" sz="2800" dirty="0"/>
              <a:t>(Note: the sentence using </a:t>
            </a:r>
            <a:r>
              <a:rPr lang="en-SG" altLang="en-US" sz="2800" i="1" dirty="0"/>
              <a:t>which</a:t>
            </a:r>
            <a:r>
              <a:rPr lang="en-SG" altLang="en-US" sz="2800" dirty="0"/>
              <a:t> is more formal than the one with </a:t>
            </a:r>
            <a:r>
              <a:rPr lang="en-SG" altLang="en-US" sz="2800" i="1" dirty="0"/>
              <a:t>that)</a:t>
            </a:r>
            <a:endParaRPr lang="en-SG" altLang="en-US" sz="28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4C58BD-7CA8-766E-4399-4D4B1B5F5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8A9E21-E4E2-104D-9DF1-FB49C6F8BD41}" type="slidenum">
              <a:rPr lang="en-SG" altLang="en-US">
                <a:solidFill>
                  <a:srgbClr val="E3E1D7"/>
                </a:solidFill>
                <a:latin typeface="Constantia" panose="02030602050306030303" pitchFamily="18" charset="0"/>
              </a:rPr>
              <a:pPr eaLnBrk="1" hangingPunct="1"/>
              <a:t>23</a:t>
            </a:fld>
            <a:endParaRPr lang="en-SG" altLang="en-US">
              <a:solidFill>
                <a:srgbClr val="E3E1D7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Picture 3" descr="C:\Users\user\AppData\Local\Microsoft\Windows\Temporary Internet Files\Content.IE5\GE7SUAE3\MCj02810280000[1].wmf">
            <a:extLst>
              <a:ext uri="{FF2B5EF4-FFF2-40B4-BE49-F238E27FC236}">
                <a16:creationId xmlns:a16="http://schemas.microsoft.com/office/drawing/2014/main" id="{87DAB7AB-A926-DE2E-C0DE-74F222CC1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07491" y="2617409"/>
            <a:ext cx="92868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user\AppData\Local\Microsoft\Windows\Temporary Internet Files\Content.IE5\4AKRJZXE\MPj04117650000[1].jpg">
            <a:extLst>
              <a:ext uri="{FF2B5EF4-FFF2-40B4-BE49-F238E27FC236}">
                <a16:creationId xmlns:a16="http://schemas.microsoft.com/office/drawing/2014/main" id="{05DBA4C5-AB90-3889-5F37-E6CB3A349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397" y="3010315"/>
            <a:ext cx="92868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user\AppData\Local\Microsoft\Windows\Temporary Internet Files\Content.IE5\4AKRJZXE\MCj04413980000[1].wmf">
            <a:extLst>
              <a:ext uri="{FF2B5EF4-FFF2-40B4-BE49-F238E27FC236}">
                <a16:creationId xmlns:a16="http://schemas.microsoft.com/office/drawing/2014/main" id="{DD200339-B098-A8E8-9BD4-0EC144FC1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" y="4547429"/>
            <a:ext cx="22145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5C33E9C-E1F8-2159-610D-9B3BC4FD5D7D}"/>
              </a:ext>
            </a:extLst>
          </p:cNvPr>
          <p:cNvSpPr txBox="1">
            <a:spLocks/>
          </p:cNvSpPr>
          <p:nvPr/>
        </p:nvSpPr>
        <p:spPr>
          <a:xfrm>
            <a:off x="10480388" y="6412774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2800" smtClean="0"/>
              <a:pPr/>
              <a:t>23</a:t>
            </a:fld>
            <a:endParaRPr lang="en-US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2144DEE-9651-C73F-59BE-31DA81ED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991" y="752140"/>
            <a:ext cx="9250017" cy="64519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Relative Pronouns &amp; Relative Clauses</a:t>
            </a:r>
            <a:endParaRPr lang="en-SG" altLang="en-US" sz="4000" dirty="0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19771BF0-A616-59D9-4B8C-144F06EE8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8991" y="2007706"/>
            <a:ext cx="5013296" cy="41608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Whose</a:t>
            </a:r>
          </a:p>
          <a:p>
            <a:pPr eaLnBrk="1" hangingPunct="1"/>
            <a:r>
              <a:rPr lang="en-US" altLang="en-US" sz="2400" dirty="0"/>
              <a:t>Refers to possession/ownership</a:t>
            </a:r>
            <a:endParaRPr lang="en-SG" altLang="en-US" sz="2400" dirty="0"/>
          </a:p>
        </p:txBody>
      </p:sp>
      <p:sp>
        <p:nvSpPr>
          <p:cNvPr id="9220" name="Content Placeholder 3">
            <a:extLst>
              <a:ext uri="{FF2B5EF4-FFF2-40B4-BE49-F238E27FC236}">
                <a16:creationId xmlns:a16="http://schemas.microsoft.com/office/drawing/2014/main" id="{DCFE97AA-5255-EE99-68AE-DB97002D5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20875"/>
            <a:ext cx="5310809" cy="443388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700" i="1" dirty="0"/>
              <a:t>The father  </a:t>
            </a:r>
            <a:r>
              <a:rPr lang="en-US" altLang="en-US" sz="2700" i="1" dirty="0">
                <a:highlight>
                  <a:srgbClr val="FFFF00"/>
                </a:highlight>
              </a:rPr>
              <a:t>whose</a:t>
            </a:r>
            <a:r>
              <a:rPr lang="en-US" altLang="en-US" sz="2700" i="1" dirty="0"/>
              <a:t> child is missing is frantic!</a:t>
            </a:r>
          </a:p>
          <a:p>
            <a:pPr eaLnBrk="1" hangingPunct="1"/>
            <a:endParaRPr lang="en-US" altLang="en-US" sz="2700" i="1" dirty="0"/>
          </a:p>
          <a:p>
            <a:pPr eaLnBrk="1" hangingPunct="1"/>
            <a:endParaRPr lang="en-US" altLang="en-US" sz="2700" i="1" dirty="0"/>
          </a:p>
          <a:p>
            <a:pPr eaLnBrk="1" hangingPunct="1">
              <a:buFont typeface="Wingdings 2" pitchFamily="2" charset="2"/>
              <a:buNone/>
            </a:pPr>
            <a:endParaRPr lang="en-US" altLang="en-US" sz="2700" i="1" dirty="0"/>
          </a:p>
          <a:p>
            <a:pPr eaLnBrk="1" hangingPunct="1">
              <a:buFont typeface="Wingdings 2" pitchFamily="2" charset="2"/>
              <a:buNone/>
            </a:pPr>
            <a:endParaRPr lang="en-US" altLang="en-US" sz="2700" i="1" dirty="0"/>
          </a:p>
          <a:p>
            <a:pPr eaLnBrk="1" hangingPunct="1"/>
            <a:r>
              <a:rPr lang="en-US" altLang="en-US" sz="2700" i="1" dirty="0"/>
              <a:t>The company </a:t>
            </a:r>
            <a:r>
              <a:rPr lang="en-US" altLang="en-US" sz="2700" i="1" dirty="0">
                <a:highlight>
                  <a:srgbClr val="FFFF00"/>
                </a:highlight>
              </a:rPr>
              <a:t>whose</a:t>
            </a:r>
            <a:r>
              <a:rPr lang="en-US" altLang="en-US" sz="2700" i="1" dirty="0"/>
              <a:t> manager has resigned is in dire straits.</a:t>
            </a:r>
            <a:endParaRPr lang="en-SG" altLang="en-US" sz="2700" i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98CEA-E761-A85D-5AD7-CFF9D8A9A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F8D812-BE3E-3F4B-886C-42C63BF07B08}" type="slidenum">
              <a:rPr lang="en-SG" altLang="en-US">
                <a:solidFill>
                  <a:srgbClr val="E3E1D7"/>
                </a:solidFill>
                <a:latin typeface="Constantia" panose="02030602050306030303" pitchFamily="18" charset="0"/>
              </a:rPr>
              <a:pPr eaLnBrk="1" hangingPunct="1"/>
              <a:t>24</a:t>
            </a:fld>
            <a:endParaRPr lang="en-SG" altLang="en-US">
              <a:solidFill>
                <a:srgbClr val="E3E1D7"/>
              </a:solidFill>
              <a:latin typeface="Constantia" panose="02030602050306030303" pitchFamily="18" charset="0"/>
            </a:endParaRPr>
          </a:p>
        </p:txBody>
      </p:sp>
      <p:pic>
        <p:nvPicPr>
          <p:cNvPr id="3075" name="Picture 3" descr="C:\Users\user\AppData\Local\Microsoft\Windows\Temporary Internet Files\Content.IE5\GE7SUAE3\MCPE07022_0000[1].wmf">
            <a:extLst>
              <a:ext uri="{FF2B5EF4-FFF2-40B4-BE49-F238E27FC236}">
                <a16:creationId xmlns:a16="http://schemas.microsoft.com/office/drawing/2014/main" id="{4B60C2EB-1FB4-B121-9128-ACBC0C2B4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101" y="3023541"/>
            <a:ext cx="1662113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862B0C9-A4B0-38F6-D02F-685AA97FF182}"/>
              </a:ext>
            </a:extLst>
          </p:cNvPr>
          <p:cNvSpPr txBox="1">
            <a:spLocks/>
          </p:cNvSpPr>
          <p:nvPr/>
        </p:nvSpPr>
        <p:spPr>
          <a:xfrm>
            <a:off x="10480388" y="6412774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2800" smtClean="0"/>
              <a:pPr/>
              <a:t>24</a:t>
            </a:fld>
            <a:endParaRPr lang="en-US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9BE2BE4-4D6A-67C2-598F-1D3A70BD5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70" y="546454"/>
            <a:ext cx="9084859" cy="70971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Relative Pronouns &amp; Relative Clauses</a:t>
            </a:r>
            <a:endParaRPr lang="en-SG" alt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26707-F3C6-180C-4BC7-A36D6DD39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139" y="1866469"/>
            <a:ext cx="4038600" cy="4433888"/>
          </a:xfrm>
        </p:spPr>
        <p:txBody>
          <a:bodyPr>
            <a:normAutofit fontScale="92500" lnSpcReduction="10000"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SG" sz="3200" b="1" dirty="0"/>
              <a:t>Where</a:t>
            </a:r>
            <a:r>
              <a:rPr lang="en-SG" sz="3200" dirty="0"/>
              <a:t>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SG" sz="3200" dirty="0"/>
              <a:t>Refers to a </a:t>
            </a:r>
            <a:r>
              <a:rPr lang="en-SG" sz="3200" b="1" dirty="0"/>
              <a:t>place</a:t>
            </a:r>
            <a:endParaRPr lang="en-SG" sz="3200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SG" sz="3200" dirty="0"/>
              <a:t>It cannot be a subject.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SG" sz="3200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SG" sz="3200" dirty="0"/>
              <a:t> It can be omitted but a </a:t>
            </a:r>
            <a:r>
              <a:rPr lang="en-SG" sz="3200" b="1" dirty="0"/>
              <a:t>preposition</a:t>
            </a:r>
            <a:r>
              <a:rPr lang="en-SG" sz="3200" dirty="0"/>
              <a:t> (at, in, to) usually must be added</a:t>
            </a:r>
            <a:r>
              <a:rPr lang="en-SG" dirty="0"/>
              <a:t>. </a:t>
            </a:r>
          </a:p>
        </p:txBody>
      </p:sp>
      <p:sp>
        <p:nvSpPr>
          <p:cNvPr id="11268" name="Content Placeholder 3">
            <a:extLst>
              <a:ext uri="{FF2B5EF4-FFF2-40B4-BE49-F238E27FC236}">
                <a16:creationId xmlns:a16="http://schemas.microsoft.com/office/drawing/2014/main" id="{35702154-3C1C-C427-F85E-6A1D7AA24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7617" y="1866470"/>
            <a:ext cx="6380922" cy="4275913"/>
          </a:xfrm>
        </p:spPr>
        <p:txBody>
          <a:bodyPr>
            <a:noAutofit/>
          </a:bodyPr>
          <a:lstStyle/>
          <a:p>
            <a:pPr eaLnBrk="1" hangingPunct="1"/>
            <a:r>
              <a:rPr lang="en-SG" altLang="en-US" sz="3000" i="1" dirty="0"/>
              <a:t>The house </a:t>
            </a:r>
            <a:r>
              <a:rPr lang="en-SG" altLang="en-US" sz="3000" b="1" i="1" dirty="0"/>
              <a:t>where </a:t>
            </a:r>
            <a:r>
              <a:rPr lang="en-SG" altLang="en-US" sz="3000" i="1" dirty="0"/>
              <a:t>he </a:t>
            </a:r>
            <a:r>
              <a:rPr lang="en-SG" altLang="en-US" sz="3000" b="1" i="1" dirty="0"/>
              <a:t>stays is </a:t>
            </a:r>
            <a:r>
              <a:rPr lang="en-SG" altLang="en-US" sz="3000" i="1" dirty="0"/>
              <a:t>old .</a:t>
            </a:r>
          </a:p>
          <a:p>
            <a:pPr eaLnBrk="1" hangingPunct="1"/>
            <a:r>
              <a:rPr lang="en-SG" altLang="en-US" sz="3000" i="1" dirty="0"/>
              <a:t>The house </a:t>
            </a:r>
            <a:r>
              <a:rPr lang="en-SG" altLang="en-US" sz="3000" b="1" i="1" dirty="0"/>
              <a:t>in which he stays is </a:t>
            </a:r>
            <a:r>
              <a:rPr lang="en-SG" altLang="en-US" sz="3000" i="1" dirty="0"/>
              <a:t>old.</a:t>
            </a:r>
          </a:p>
          <a:p>
            <a:pPr eaLnBrk="1" hangingPunct="1"/>
            <a:r>
              <a:rPr lang="en-SG" altLang="en-US" sz="3000" i="1" dirty="0"/>
              <a:t>The house </a:t>
            </a:r>
            <a:r>
              <a:rPr lang="en-SG" altLang="en-US" sz="3000" b="1" i="1" dirty="0"/>
              <a:t>which </a:t>
            </a:r>
            <a:r>
              <a:rPr lang="en-SG" altLang="en-US" sz="3000" i="1" dirty="0"/>
              <a:t>he </a:t>
            </a:r>
            <a:r>
              <a:rPr lang="en-SG" altLang="en-US" sz="3000" b="1" i="1" dirty="0"/>
              <a:t>stays in is </a:t>
            </a:r>
            <a:r>
              <a:rPr lang="en-SG" altLang="en-US" sz="3000" i="1" dirty="0"/>
              <a:t>old.</a:t>
            </a:r>
            <a:r>
              <a:rPr lang="en-SG" altLang="en-US" sz="3000" i="1" u="sng" dirty="0"/>
              <a:t> </a:t>
            </a:r>
          </a:p>
          <a:p>
            <a:pPr eaLnBrk="1" hangingPunct="1"/>
            <a:r>
              <a:rPr lang="en-SG" altLang="en-US" sz="3000" i="1" dirty="0"/>
              <a:t>The house </a:t>
            </a:r>
            <a:r>
              <a:rPr lang="en-SG" altLang="en-US" sz="3000" b="1" i="1" dirty="0"/>
              <a:t>that he stays  in is old. </a:t>
            </a:r>
          </a:p>
          <a:p>
            <a:pPr eaLnBrk="1" hangingPunct="1"/>
            <a:r>
              <a:rPr lang="en-SG" altLang="en-US" sz="3000" i="1" dirty="0"/>
              <a:t>The house he stays </a:t>
            </a:r>
            <a:r>
              <a:rPr lang="en-SG" altLang="en-US" sz="3000" b="1" i="1" dirty="0"/>
              <a:t>in </a:t>
            </a:r>
            <a:r>
              <a:rPr lang="en-SG" altLang="en-US" sz="3000" i="1" dirty="0"/>
              <a:t>is old.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B456B-354F-BB08-AAE9-11B767E92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85FEDB-4BF0-BC4C-984D-2BD86076F14C}" type="slidenum">
              <a:rPr lang="en-SG" altLang="en-US">
                <a:solidFill>
                  <a:srgbClr val="E3E1D7"/>
                </a:solidFill>
                <a:latin typeface="Constantia" panose="02030602050306030303" pitchFamily="18" charset="0"/>
              </a:rPr>
              <a:pPr eaLnBrk="1" hangingPunct="1"/>
              <a:t>25</a:t>
            </a:fld>
            <a:endParaRPr lang="en-SG" altLang="en-US">
              <a:solidFill>
                <a:srgbClr val="E3E1D7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BC4FBBF-2F9B-F35F-42B6-D30F83A921A4}"/>
              </a:ext>
            </a:extLst>
          </p:cNvPr>
          <p:cNvSpPr txBox="1">
            <a:spLocks/>
          </p:cNvSpPr>
          <p:nvPr/>
        </p:nvSpPr>
        <p:spPr>
          <a:xfrm>
            <a:off x="10480388" y="6412774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2800" smtClean="0"/>
              <a:pPr/>
              <a:t>25</a:t>
            </a:fld>
            <a:endParaRPr lang="en-US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26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13320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3" name="Rectangle 13322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EE1ED-DFB9-5E7B-EACF-F5BD5CFDD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3305" y="6544156"/>
            <a:ext cx="1463040" cy="274320"/>
          </a:xfrm>
        </p:spPr>
        <p:txBody>
          <a:bodyPr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39638830-638F-3741-9201-4D874DE2FB9D}" type="slidenum">
              <a:rPr lang="en-SG" altLang="en-US" sz="2800">
                <a:solidFill>
                  <a:srgbClr val="FFFFFF"/>
                </a:solidFill>
                <a:latin typeface="Constantia" panose="02030602050306030303" pitchFamily="18" charset="0"/>
              </a:rPr>
              <a:pPr eaLnBrk="1" hangingPunct="1">
                <a:spcAft>
                  <a:spcPts val="600"/>
                </a:spcAft>
              </a:pPr>
              <a:t>26</a:t>
            </a:fld>
            <a:endParaRPr lang="en-SG" altLang="en-US" sz="2800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F61F33-D8AE-CA37-8558-FA4F497E71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3380" y="781380"/>
            <a:ext cx="10308020" cy="97945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US" sz="2800" dirty="0"/>
              <a:t>Adjective Clauses:</a:t>
            </a:r>
            <a:br>
              <a:rPr lang="en-US" sz="2800" dirty="0"/>
            </a:br>
            <a:r>
              <a:rPr lang="en-US" sz="2800" dirty="0"/>
              <a:t>Restrictive &amp; Non-restrictive Clauses</a:t>
            </a:r>
            <a:endParaRPr lang="en-SG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BD28188-3DE6-2FD1-7876-EA8D63CED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355950"/>
              </p:ext>
            </p:extLst>
          </p:nvPr>
        </p:nvGraphicFramePr>
        <p:xfrm>
          <a:off x="785904" y="2127428"/>
          <a:ext cx="10588922" cy="4617106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5367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1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376">
                <a:tc>
                  <a:txBody>
                    <a:bodyPr/>
                    <a:lstStyle/>
                    <a:p>
                      <a:r>
                        <a:rPr lang="en-US" sz="3000" b="1" cap="none" spc="0">
                          <a:solidFill>
                            <a:schemeClr val="tx1"/>
                          </a:solidFill>
                        </a:rPr>
                        <a:t>Restrictive Clauses</a:t>
                      </a:r>
                      <a:endParaRPr lang="en-SG" sz="3000" b="1" cap="none" spc="0">
                        <a:solidFill>
                          <a:schemeClr val="tx1"/>
                        </a:solidFill>
                      </a:endParaRPr>
                    </a:p>
                  </a:txBody>
                  <a:tcPr marL="120768" marR="172524" marT="34505" marB="25879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 cap="none" spc="0">
                          <a:solidFill>
                            <a:schemeClr val="tx1"/>
                          </a:solidFill>
                        </a:rPr>
                        <a:t>Non-restrictive Clauses</a:t>
                      </a:r>
                      <a:endParaRPr lang="en-SG" sz="3000" b="1" cap="none" spc="0">
                        <a:solidFill>
                          <a:schemeClr val="tx1"/>
                        </a:solidFill>
                      </a:endParaRPr>
                    </a:p>
                  </a:txBody>
                  <a:tcPr marL="120768" marR="172524" marT="34505" marB="25879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411">
                <a:tc>
                  <a:txBody>
                    <a:bodyPr/>
                    <a:lstStyle/>
                    <a:p>
                      <a:r>
                        <a:rPr lang="en-US" sz="2300" cap="none" spc="0">
                          <a:solidFill>
                            <a:schemeClr val="tx1"/>
                          </a:solidFill>
                        </a:rPr>
                        <a:t>are necessary for identification—tell exactly</a:t>
                      </a:r>
                      <a:r>
                        <a:rPr lang="en-US" sz="2300" cap="none" spc="0" baseline="0">
                          <a:solidFill>
                            <a:schemeClr val="tx1"/>
                          </a:solidFill>
                        </a:rPr>
                        <a:t> which thing or person</a:t>
                      </a:r>
                      <a:endParaRPr lang="en-SG" sz="2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0768" marR="172524" marT="34505" marB="258790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cap="none" spc="0" dirty="0">
                          <a:solidFill>
                            <a:schemeClr val="tx1"/>
                          </a:solidFill>
                        </a:rPr>
                        <a:t>are interesting with extra information -but don’t identify or tell “which one”</a:t>
                      </a:r>
                      <a:endParaRPr lang="en-SG" sz="2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20768" marR="172524" marT="34505" marB="2587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411">
                <a:tc>
                  <a:txBody>
                    <a:bodyPr/>
                    <a:lstStyle/>
                    <a:p>
                      <a:r>
                        <a:rPr lang="en-US" sz="2300" cap="none" spc="0">
                          <a:solidFill>
                            <a:schemeClr val="tx1"/>
                          </a:solidFill>
                        </a:rPr>
                        <a:t>DO NOT have commas around clause</a:t>
                      </a:r>
                      <a:endParaRPr lang="en-SG" sz="2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0768" marR="172524" marT="34505" marB="258790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cap="none" spc="0">
                          <a:solidFill>
                            <a:schemeClr val="tx1"/>
                          </a:solidFill>
                        </a:rPr>
                        <a:t>ALWAYS have commas around clause </a:t>
                      </a:r>
                      <a:endParaRPr lang="en-SG" sz="2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0768" marR="172524" marT="34505" marB="2587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464">
                <a:tc>
                  <a:txBody>
                    <a:bodyPr/>
                    <a:lstStyle/>
                    <a:p>
                      <a:r>
                        <a:rPr lang="en-US" sz="2300" cap="none" spc="0">
                          <a:solidFill>
                            <a:schemeClr val="tx1"/>
                          </a:solidFill>
                        </a:rPr>
                        <a:t>Als</a:t>
                      </a:r>
                      <a:r>
                        <a:rPr lang="en-US" sz="2300" cap="none" spc="0" baseline="0">
                          <a:solidFill>
                            <a:schemeClr val="tx1"/>
                          </a:solidFill>
                        </a:rPr>
                        <a:t>o known as identifying or defining clauses</a:t>
                      </a:r>
                      <a:endParaRPr lang="en-SG" sz="2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0768" marR="172524" marT="34505" marB="258790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cap="none" spc="0" dirty="0">
                          <a:solidFill>
                            <a:schemeClr val="tx1"/>
                          </a:solidFill>
                        </a:rPr>
                        <a:t>Als</a:t>
                      </a:r>
                      <a:r>
                        <a:rPr lang="en-US" sz="2300" cap="none" spc="0" baseline="0" dirty="0">
                          <a:solidFill>
                            <a:schemeClr val="tx1"/>
                          </a:solidFill>
                        </a:rPr>
                        <a:t>o known as non-identifying or non-defining clauses</a:t>
                      </a:r>
                      <a:endParaRPr lang="en-SG" sz="2300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SG" sz="2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20768" marR="172524" marT="34505" marB="25879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C2C58A4-6BAB-79FA-92D3-FAD0B6215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145" y="469173"/>
            <a:ext cx="8849710" cy="101278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altLang="en-US" sz="3600" dirty="0"/>
              <a:t>Restrictive Adjective/Relative Clauses</a:t>
            </a:r>
            <a:endParaRPr lang="en-SG" altLang="en-US" sz="3600" dirty="0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957820FB-1545-30A3-CF6D-FB185E3CA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732" y="2103120"/>
            <a:ext cx="10216054" cy="4204552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 sz="3200" dirty="0"/>
              <a:t>Examples:</a:t>
            </a:r>
          </a:p>
          <a:p>
            <a:pPr eaLnBrk="1" hangingPunct="1"/>
            <a:r>
              <a:rPr lang="en-US" altLang="en-US" sz="3200" i="1" dirty="0"/>
              <a:t>The soccer player </a:t>
            </a:r>
            <a:r>
              <a:rPr lang="en-US" altLang="en-US" sz="3200" i="1" dirty="0">
                <a:highlight>
                  <a:srgbClr val="FFFF00"/>
                </a:highlight>
              </a:rPr>
              <a:t>who</a:t>
            </a:r>
            <a:r>
              <a:rPr lang="en-US" altLang="en-US" sz="3200" i="1" dirty="0"/>
              <a:t> scored the goal  is from Liverpool.</a:t>
            </a:r>
          </a:p>
          <a:p>
            <a:pPr eaLnBrk="1" hangingPunct="1"/>
            <a:r>
              <a:rPr lang="en-US" altLang="en-US" sz="3200" i="1" dirty="0"/>
              <a:t>The girl </a:t>
            </a:r>
            <a:r>
              <a:rPr lang="en-US" altLang="en-US" sz="3200" i="1" dirty="0">
                <a:highlight>
                  <a:srgbClr val="FFFF00"/>
                </a:highlight>
              </a:rPr>
              <a:t>that</a:t>
            </a:r>
            <a:r>
              <a:rPr lang="en-US" altLang="en-US" sz="3200" i="1" dirty="0"/>
              <a:t> borrows  my book is my cousin.</a:t>
            </a:r>
          </a:p>
          <a:p>
            <a:pPr eaLnBrk="1" hangingPunct="1"/>
            <a:r>
              <a:rPr lang="en-US" altLang="en-US" sz="3200" i="1" dirty="0"/>
              <a:t>The district </a:t>
            </a:r>
            <a:r>
              <a:rPr lang="en-US" altLang="en-US" sz="3200" i="1" dirty="0">
                <a:highlight>
                  <a:srgbClr val="FFFF00"/>
                </a:highlight>
              </a:rPr>
              <a:t>where</a:t>
            </a:r>
            <a:r>
              <a:rPr lang="en-US" altLang="en-US" sz="3200" i="1" dirty="0"/>
              <a:t> I live is near the post office.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 dirty="0"/>
          </a:p>
          <a:p>
            <a:pPr eaLnBrk="1" hangingPunct="1">
              <a:buFont typeface="Wingdings 2" pitchFamily="2" charset="2"/>
              <a:buNone/>
            </a:pPr>
            <a:endParaRPr lang="en-SG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F81E2-8B35-44AD-EAD7-ED93095D2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5E5C2B-C965-1249-86F9-B676D14E88BC}" type="slidenum">
              <a:rPr lang="en-SG" altLang="en-US">
                <a:solidFill>
                  <a:srgbClr val="E3E1D7"/>
                </a:solidFill>
                <a:latin typeface="Constantia" panose="02030602050306030303" pitchFamily="18" charset="0"/>
              </a:rPr>
              <a:pPr eaLnBrk="1" hangingPunct="1"/>
              <a:t>27</a:t>
            </a:fld>
            <a:endParaRPr lang="en-SG" altLang="en-US">
              <a:solidFill>
                <a:srgbClr val="E3E1D7"/>
              </a:solidFill>
              <a:latin typeface="Constantia" panose="02030602050306030303" pitchFamily="18" charset="0"/>
            </a:endParaRPr>
          </a:p>
        </p:txBody>
      </p:sp>
      <p:pic>
        <p:nvPicPr>
          <p:cNvPr id="5122" name="Picture 2" descr="C:\Users\user\AppData\Local\Microsoft\Windows\Temporary Internet Files\Content.IE5\6G7BX65U\MCj04398090000[1].png">
            <a:extLst>
              <a:ext uri="{FF2B5EF4-FFF2-40B4-BE49-F238E27FC236}">
                <a16:creationId xmlns:a16="http://schemas.microsoft.com/office/drawing/2014/main" id="{135DA16E-2D1F-4D58-6629-63FC56A4F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845" y="2103120"/>
            <a:ext cx="1669423" cy="186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9FB87-8F80-899C-BAA7-F711C87A4D7B}"/>
              </a:ext>
            </a:extLst>
          </p:cNvPr>
          <p:cNvSpPr txBox="1">
            <a:spLocks/>
          </p:cNvSpPr>
          <p:nvPr/>
        </p:nvSpPr>
        <p:spPr>
          <a:xfrm>
            <a:off x="10480388" y="6412774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2800" smtClean="0"/>
              <a:pPr/>
              <a:t>27</a:t>
            </a:fld>
            <a:endParaRPr lang="en-US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2F71E-04B0-8BDB-8674-2512DF26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264" y="405217"/>
            <a:ext cx="10475471" cy="70717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dirty="0"/>
              <a:t>Non- Restrictive Adjective/Relative Clauses</a:t>
            </a:r>
            <a:endParaRPr lang="en-SG" sz="4000" dirty="0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31B41F27-5663-66CF-B99A-D5091A5F1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665" y="1780622"/>
            <a:ext cx="10330070" cy="3296755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 sz="2800" dirty="0"/>
              <a:t>Examples: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i="1" dirty="0"/>
              <a:t>Ms. Tan, </a:t>
            </a:r>
            <a:r>
              <a:rPr lang="en-US" altLang="en-US" sz="2800" i="1" dirty="0">
                <a:highlight>
                  <a:srgbClr val="FFFF00"/>
                </a:highlight>
              </a:rPr>
              <a:t>who is my English tutor</a:t>
            </a:r>
            <a:r>
              <a:rPr lang="en-US" altLang="en-US" sz="2800" i="1" dirty="0"/>
              <a:t>, went to Korea last winter. </a:t>
            </a:r>
          </a:p>
          <a:p>
            <a:pPr eaLnBrk="1" hangingPunct="1"/>
            <a:r>
              <a:rPr lang="en-US" altLang="en-US" sz="2800" i="1" dirty="0"/>
              <a:t>My dog, </a:t>
            </a:r>
            <a:r>
              <a:rPr lang="en-US" altLang="en-US" sz="2800" i="1" dirty="0">
                <a:highlight>
                  <a:srgbClr val="FFFF00"/>
                </a:highlight>
              </a:rPr>
              <a:t>which is barking</a:t>
            </a:r>
            <a:r>
              <a:rPr lang="en-US" altLang="en-US" sz="2800" i="1" dirty="0"/>
              <a:t>, is in the backyard.</a:t>
            </a:r>
          </a:p>
          <a:p>
            <a:pPr eaLnBrk="1" hangingPunct="1"/>
            <a:r>
              <a:rPr lang="en-US" altLang="en-US" sz="2800" i="1" dirty="0"/>
              <a:t>William decided to reject the offer, </a:t>
            </a:r>
            <a:r>
              <a:rPr lang="en-US" altLang="en-US" sz="2800" i="1" dirty="0">
                <a:highlight>
                  <a:srgbClr val="FFFF00"/>
                </a:highlight>
              </a:rPr>
              <a:t>which upset his manage</a:t>
            </a:r>
            <a:r>
              <a:rPr lang="en-US" altLang="en-US" sz="2800" i="1" dirty="0"/>
              <a:t>r.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SG" alt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D79BD-D0EA-5C34-DA1E-B5CF051EF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28E597-D46C-1742-9B47-3B156C3C36B0}" type="slidenum">
              <a:rPr lang="en-SG" altLang="en-US">
                <a:solidFill>
                  <a:srgbClr val="E3E1D7"/>
                </a:solidFill>
                <a:latin typeface="Constantia" panose="02030602050306030303" pitchFamily="18" charset="0"/>
              </a:rPr>
              <a:pPr eaLnBrk="1" hangingPunct="1"/>
              <a:t>28</a:t>
            </a:fld>
            <a:endParaRPr lang="en-SG" altLang="en-US">
              <a:solidFill>
                <a:srgbClr val="E3E1D7"/>
              </a:solidFill>
              <a:latin typeface="Constantia" panose="02030602050306030303" pitchFamily="18" charset="0"/>
            </a:endParaRPr>
          </a:p>
        </p:txBody>
      </p:sp>
      <p:pic>
        <p:nvPicPr>
          <p:cNvPr id="15365" name="Picture 2" descr="C:\Users\user\AppData\Local\Microsoft\Windows\Temporary Internet Files\Content.IE5\6G7BX65U\MMAG00184_0000[1].gif">
            <a:extLst>
              <a:ext uri="{FF2B5EF4-FFF2-40B4-BE49-F238E27FC236}">
                <a16:creationId xmlns:a16="http://schemas.microsoft.com/office/drawing/2014/main" id="{EE1F3978-841E-2D41-4872-F380DB421F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060" y="5452658"/>
            <a:ext cx="1143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2DCB4F5-B6E2-D3BE-B198-8704F2EE60AE}"/>
              </a:ext>
            </a:extLst>
          </p:cNvPr>
          <p:cNvSpPr txBox="1">
            <a:spLocks/>
          </p:cNvSpPr>
          <p:nvPr/>
        </p:nvSpPr>
        <p:spPr>
          <a:xfrm>
            <a:off x="10480388" y="6412774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2800" smtClean="0"/>
              <a:pPr/>
              <a:t>28</a:t>
            </a:fld>
            <a:endParaRPr lang="en-US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FFA909D2-57A5-9787-F6B6-08AFDCEE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334" y="507622"/>
            <a:ext cx="9451209" cy="85165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altLang="en-US" sz="3500" dirty="0"/>
              <a:t>Compare Restrictive &amp; Non-restrictive Clauses</a:t>
            </a:r>
            <a:endParaRPr lang="en-SG" altLang="en-US" sz="3500" dirty="0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26A3CA8F-7AAC-7479-6EC1-2643D829C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40278"/>
            <a:ext cx="9005265" cy="46101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 sz="2400" dirty="0"/>
              <a:t>1. </a:t>
            </a:r>
            <a:r>
              <a:rPr lang="en-US" altLang="en-US" sz="2400" i="1" dirty="0"/>
              <a:t>My brother </a:t>
            </a:r>
            <a:r>
              <a:rPr lang="en-US" altLang="en-US" sz="2400" i="1" dirty="0">
                <a:highlight>
                  <a:srgbClr val="FFFF00"/>
                </a:highlight>
              </a:rPr>
              <a:t>who lives in Berlin</a:t>
            </a:r>
            <a:r>
              <a:rPr lang="en-US" altLang="en-US" sz="2400" i="1" dirty="0"/>
              <a:t> is an accountant</a:t>
            </a:r>
            <a:r>
              <a:rPr lang="en-US" altLang="en-US" sz="2400" dirty="0"/>
              <a:t>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This sentence suggests that I have more than 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 sz="2400" dirty="0"/>
              <a:t>    one brother. “Who lives in Berlin” identifies 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 sz="2400" dirty="0"/>
              <a:t>    </a:t>
            </a:r>
            <a:r>
              <a:rPr lang="en-US" altLang="en-US" sz="2400" u="sng" dirty="0"/>
              <a:t>this</a:t>
            </a:r>
            <a:r>
              <a:rPr lang="en-US" altLang="en-US" sz="2400" dirty="0"/>
              <a:t> brother, not the one who lives in Indonesia. 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 sz="2400" dirty="0"/>
          </a:p>
          <a:p>
            <a:pPr eaLnBrk="1" hangingPunct="1">
              <a:buFont typeface="Wingdings 2" pitchFamily="2" charset="2"/>
              <a:buNone/>
            </a:pPr>
            <a:r>
              <a:rPr lang="en-US" altLang="en-US" sz="2400" dirty="0"/>
              <a:t>2. </a:t>
            </a:r>
            <a:r>
              <a:rPr lang="en-US" altLang="en-US" sz="2400" i="1" dirty="0"/>
              <a:t>My brother, </a:t>
            </a:r>
            <a:r>
              <a:rPr lang="en-US" altLang="en-US" sz="2400" i="1" dirty="0">
                <a:highlight>
                  <a:srgbClr val="FFFF00"/>
                </a:highlight>
              </a:rPr>
              <a:t>who lives in Berlin</a:t>
            </a:r>
            <a:r>
              <a:rPr lang="en-US" altLang="en-US" sz="2400" i="1" dirty="0"/>
              <a:t>, is an accountant.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 sz="2400" i="1" dirty="0"/>
          </a:p>
          <a:p>
            <a:pPr eaLnBrk="1" hangingPunct="1"/>
            <a:r>
              <a:rPr lang="en-US" altLang="en-US" sz="2400" dirty="0"/>
              <a:t>This sentence suggests that I only have one brother, 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 sz="2400" dirty="0"/>
              <a:t>    “who lives in Berlin”.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 sz="2800" dirty="0"/>
              <a:t>    </a:t>
            </a:r>
          </a:p>
          <a:p>
            <a:pPr eaLnBrk="1" hangingPunct="1"/>
            <a:endParaRPr lang="en-US" alt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A937D-27C3-A745-579E-D2A883055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1AB8B1-D15A-1A49-B39C-0908F671AC5D}" type="slidenum">
              <a:rPr lang="en-SG" altLang="en-US">
                <a:solidFill>
                  <a:srgbClr val="E3E1D7"/>
                </a:solidFill>
                <a:latin typeface="Constantia" panose="02030602050306030303" pitchFamily="18" charset="0"/>
              </a:rPr>
              <a:pPr eaLnBrk="1" hangingPunct="1"/>
              <a:t>29</a:t>
            </a:fld>
            <a:endParaRPr lang="en-SG" altLang="en-US">
              <a:solidFill>
                <a:srgbClr val="E3E1D7"/>
              </a:solidFill>
              <a:latin typeface="Constantia" panose="02030602050306030303" pitchFamily="18" charset="0"/>
            </a:endParaRPr>
          </a:p>
        </p:txBody>
      </p:sp>
      <p:pic>
        <p:nvPicPr>
          <p:cNvPr id="1026" name="Picture 2" descr="C:\Users\user\AppData\Local\Microsoft\Windows\Temporary Internet Files\Content.IE5\FEP3LCO3\MCPE06080_0000[1].wmf">
            <a:extLst>
              <a:ext uri="{FF2B5EF4-FFF2-40B4-BE49-F238E27FC236}">
                <a16:creationId xmlns:a16="http://schemas.microsoft.com/office/drawing/2014/main" id="{6B3D9EA3-F152-259A-BFF4-8C31345A6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478" y="4448134"/>
            <a:ext cx="150018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boat on a river with a building in the background&#10;&#10;Description automatically generated">
            <a:extLst>
              <a:ext uri="{FF2B5EF4-FFF2-40B4-BE49-F238E27FC236}">
                <a16:creationId xmlns:a16="http://schemas.microsoft.com/office/drawing/2014/main" id="{FC15676E-5775-B261-7747-C179EA263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187" y="1635423"/>
            <a:ext cx="3993654" cy="2624968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37AAE7B-735E-B530-BF77-39060F13A949}"/>
              </a:ext>
            </a:extLst>
          </p:cNvPr>
          <p:cNvSpPr txBox="1">
            <a:spLocks/>
          </p:cNvSpPr>
          <p:nvPr/>
        </p:nvSpPr>
        <p:spPr>
          <a:xfrm>
            <a:off x="10480388" y="6412774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2800" smtClean="0"/>
              <a:pPr/>
              <a:t>29</a:t>
            </a:fld>
            <a:endParaRPr lang="en-US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63D87-9D21-9F40-3CBA-BB8C6724A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5500256" cy="81213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What is a clause?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A0FA0-9F12-984C-41AA-AE82AEFA4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34836"/>
            <a:ext cx="10515600" cy="4710546"/>
          </a:xfrm>
        </p:spPr>
        <p:txBody>
          <a:bodyPr>
            <a:noAutofit/>
          </a:bodyPr>
          <a:lstStyle/>
          <a:p>
            <a:r>
              <a:rPr lang="en-ID" sz="2400" b="0" i="0" dirty="0">
                <a:effectLst/>
                <a:latin typeface="Roboto" panose="02000000000000000000" pitchFamily="2" charset="0"/>
              </a:rPr>
              <a:t>A clause is a fundamental unit of grammar in a sentence. It consists of a subject (S) and a verb (V), which work together to express a complete thought or idea. </a:t>
            </a:r>
          </a:p>
          <a:p>
            <a:endParaRPr lang="en-ID" sz="2400" dirty="0">
              <a:latin typeface="Roboto" panose="02000000000000000000" pitchFamily="2" charset="0"/>
            </a:endParaRPr>
          </a:p>
          <a:p>
            <a:pPr marL="182563" indent="0">
              <a:buNone/>
            </a:pPr>
            <a:r>
              <a:rPr lang="en-ID" sz="2400" b="0" i="0" dirty="0">
                <a:effectLst/>
                <a:latin typeface="Roboto" panose="02000000000000000000" pitchFamily="2" charset="0"/>
              </a:rPr>
              <a:t>For example: </a:t>
            </a:r>
          </a:p>
          <a:p>
            <a:r>
              <a:rPr lang="en-ID" sz="2400" b="0" i="1" u="sng" dirty="0">
                <a:effectLst/>
                <a:latin typeface="Roboto" panose="02000000000000000000" pitchFamily="2" charset="0"/>
              </a:rPr>
              <a:t>The president</a:t>
            </a:r>
            <a:r>
              <a:rPr lang="en-ID" sz="2400" b="0" i="1" dirty="0">
                <a:effectLst/>
                <a:latin typeface="Roboto" panose="02000000000000000000" pitchFamily="2" charset="0"/>
              </a:rPr>
              <a:t> </a:t>
            </a:r>
            <a:r>
              <a:rPr lang="en-ID" sz="2400" i="1" u="sng" dirty="0">
                <a:latin typeface="Roboto" panose="02000000000000000000" pitchFamily="2" charset="0"/>
              </a:rPr>
              <a:t>comes</a:t>
            </a:r>
            <a:r>
              <a:rPr lang="en-ID" sz="2400" i="1" dirty="0">
                <a:latin typeface="Roboto" panose="02000000000000000000" pitchFamily="2" charset="0"/>
              </a:rPr>
              <a:t> to my university.</a:t>
            </a:r>
          </a:p>
          <a:p>
            <a:pPr marL="274320" lvl="1" indent="0">
              <a:buNone/>
            </a:pPr>
            <a:r>
              <a:rPr lang="en-ID" sz="2400" b="1" dirty="0">
                <a:latin typeface="Roboto" panose="02000000000000000000" pitchFamily="2" charset="0"/>
              </a:rPr>
              <a:t>         S 	       V</a:t>
            </a:r>
          </a:p>
          <a:p>
            <a:r>
              <a:rPr lang="en-ID" sz="2400" i="1" u="sng" dirty="0">
                <a:latin typeface="Roboto" panose="02000000000000000000" pitchFamily="2" charset="0"/>
              </a:rPr>
              <a:t>We</a:t>
            </a:r>
            <a:r>
              <a:rPr lang="en-ID" sz="2400" i="1" dirty="0">
                <a:latin typeface="Roboto" panose="02000000000000000000" pitchFamily="2" charset="0"/>
              </a:rPr>
              <a:t> </a:t>
            </a:r>
            <a:r>
              <a:rPr lang="en-ID" sz="2400" i="1" u="sng" dirty="0">
                <a:latin typeface="Roboto" panose="02000000000000000000" pitchFamily="2" charset="0"/>
              </a:rPr>
              <a:t>need</a:t>
            </a:r>
            <a:r>
              <a:rPr lang="en-ID" sz="2400" i="1" dirty="0">
                <a:latin typeface="Roboto" panose="02000000000000000000" pitchFamily="2" charset="0"/>
              </a:rPr>
              <a:t> water.</a:t>
            </a:r>
          </a:p>
          <a:p>
            <a:pPr marL="274320" lvl="1" indent="0">
              <a:buNone/>
            </a:pPr>
            <a:r>
              <a:rPr lang="en-ID" sz="2400" b="1" dirty="0">
                <a:latin typeface="Roboto" panose="02000000000000000000" pitchFamily="2" charset="0"/>
              </a:rPr>
              <a:t>S      V</a:t>
            </a:r>
            <a:endParaRPr lang="en-ID" sz="2400" dirty="0"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ID" sz="2400" b="0" i="0" dirty="0"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FC5C9-0503-2787-9863-F7E6C1744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500" smtClean="0"/>
              <a:t>3</a:t>
            </a:fld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19061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119C1FAA-2400-6E2E-9495-536307D68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573" y="604888"/>
            <a:ext cx="6245476" cy="103050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Which is logically correct?</a:t>
            </a:r>
            <a:endParaRPr lang="en-SG" altLang="en-US" sz="4000" dirty="0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CD6CA044-BB5D-7949-4AB0-C0B8030CA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95" y="2592268"/>
            <a:ext cx="10603605" cy="3442771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 sz="2800" dirty="0"/>
              <a:t>1. My father, who is a taxi driver, doesn’t like to exercise.   </a:t>
            </a:r>
          </a:p>
          <a:p>
            <a:pPr marL="0" indent="0" eaLnBrk="1" hangingPunct="1">
              <a:buNone/>
            </a:pPr>
            <a:endParaRPr lang="en-US" altLang="en-US" sz="2800" dirty="0"/>
          </a:p>
          <a:p>
            <a:pPr eaLnBrk="1" hangingPunct="1">
              <a:buFont typeface="Wingdings 2" pitchFamily="2" charset="2"/>
              <a:buNone/>
            </a:pPr>
            <a:r>
              <a:rPr lang="en-US" altLang="en-US" sz="2800" dirty="0"/>
              <a:t>2. My father who is a taxi driver doesn’t like to exercise.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68A7C-89DC-2BF5-9A8E-890A8E9AA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D6874D6-5236-F040-A671-8173A98AF00F}" type="slidenum">
              <a:rPr lang="en-SG" altLang="en-US">
                <a:solidFill>
                  <a:srgbClr val="E3E1D7"/>
                </a:solidFill>
                <a:latin typeface="Constantia" panose="02030602050306030303" pitchFamily="18" charset="0"/>
              </a:rPr>
              <a:pPr eaLnBrk="1" hangingPunct="1"/>
              <a:t>30</a:t>
            </a:fld>
            <a:endParaRPr lang="en-SG" altLang="en-US">
              <a:solidFill>
                <a:srgbClr val="E3E1D7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2" descr="C:\Users\user\AppData\Local\Microsoft\Windows\Temporary Internet Files\Content.IE5\Y4OV9PG6\MCj02167060000[1].wmf">
            <a:extLst>
              <a:ext uri="{FF2B5EF4-FFF2-40B4-BE49-F238E27FC236}">
                <a16:creationId xmlns:a16="http://schemas.microsoft.com/office/drawing/2014/main" id="{AB50FC0E-3D62-7440-E28B-CA581569B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566" y="4069080"/>
            <a:ext cx="2890839" cy="215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45F6F5-245E-9777-6821-540FF0024ECB}"/>
              </a:ext>
            </a:extLst>
          </p:cNvPr>
          <p:cNvSpPr txBox="1"/>
          <p:nvPr/>
        </p:nvSpPr>
        <p:spPr>
          <a:xfrm>
            <a:off x="10295671" y="2714614"/>
            <a:ext cx="13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Correct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A26C75-4DF4-86B4-31AF-893294E0E948}"/>
              </a:ext>
            </a:extLst>
          </p:cNvPr>
          <p:cNvSpPr txBox="1"/>
          <p:nvPr/>
        </p:nvSpPr>
        <p:spPr>
          <a:xfrm>
            <a:off x="914402" y="4195207"/>
            <a:ext cx="7226658" cy="515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en-US" sz="2400" dirty="0">
                <a:highlight>
                  <a:srgbClr val="FFFF00"/>
                </a:highlight>
              </a:rPr>
              <a:t>(This suggests you have more than one father!) </a:t>
            </a:r>
          </a:p>
          <a:p>
            <a:pPr eaLnBrk="1" hangingPunct="1">
              <a:buFont typeface="Wingdings 2" pitchFamily="2" charset="2"/>
              <a:buNone/>
            </a:pPr>
            <a:endParaRPr lang="en-SG" altLang="en-US" sz="2400" dirty="0">
              <a:highlight>
                <a:srgbClr val="FFFF00"/>
              </a:highlight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7AD2636-6D0B-B133-9926-15698E8669F7}"/>
              </a:ext>
            </a:extLst>
          </p:cNvPr>
          <p:cNvSpPr txBox="1">
            <a:spLocks/>
          </p:cNvSpPr>
          <p:nvPr/>
        </p:nvSpPr>
        <p:spPr>
          <a:xfrm>
            <a:off x="10622280" y="64600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2800" smtClean="0"/>
              <a:pPr/>
              <a:t>30</a:t>
            </a:fld>
            <a:endParaRPr lang="en-US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F2B68-431E-2614-5C23-3A7E17213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128" y="495578"/>
            <a:ext cx="4265744" cy="52881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Adverb Clause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74B56-3FF6-A85C-B1F7-E2BEEDBFF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31" y="1355833"/>
            <a:ext cx="10909738" cy="3823323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en-US" sz="2400" dirty="0"/>
              <a:t>One type of subordinate clause is adverb clause. like adverbs, adverb clauses describe verb, an adjective, or an adverb. Adverb clauses answer the following questions: 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US" sz="2400" dirty="0"/>
              <a:t>How?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US" sz="2400" dirty="0"/>
              <a:t>When?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US" sz="2400" dirty="0"/>
              <a:t>Where?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US" sz="2400" dirty="0"/>
              <a:t>Why?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US" sz="2400" dirty="0"/>
              <a:t>To what extent?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US" sz="2400" dirty="0"/>
              <a:t>How much?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US" sz="2400" dirty="0"/>
              <a:t>How long?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/>
              <a:t>Under what conditions?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299C3-DFDE-B899-55D3-09ACB681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800" smtClean="0"/>
              <a:t>31</a:t>
            </a:fld>
            <a:endParaRPr lang="en-US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1A856DE3-B9AB-43F7-A80F-CB9F149A9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A108E-5C3D-C811-4778-AA7AB9105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  <a:defRPr/>
            </a:pPr>
            <a:r>
              <a:rPr lang="en-US" sz="3400" cap="all" spc="-100">
                <a:solidFill>
                  <a:srgbClr val="FFFFFF"/>
                </a:solidFill>
                <a:latin typeface="+mj-lt"/>
              </a:rPr>
              <a:t>Subordinate Conjunction</a:t>
            </a: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B4B154C-0A60-41BF-B149-21BD6D9B9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DC1BCB1-67D2-4359-8F92-3A69D16DD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800E080-59F0-4F83-B2C9-C7330EFDF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F506867-1785-46B5-8ECF-33F482D02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olorful chart with white text&#10;&#10;Description automatically generated">
            <a:extLst>
              <a:ext uri="{FF2B5EF4-FFF2-40B4-BE49-F238E27FC236}">
                <a16:creationId xmlns:a16="http://schemas.microsoft.com/office/drawing/2014/main" id="{01B1F2B2-3A09-2169-C7FE-BB260DEEE1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93"/>
          <a:stretch/>
        </p:blipFill>
        <p:spPr>
          <a:xfrm>
            <a:off x="246157" y="1267730"/>
            <a:ext cx="7712172" cy="4808482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8A8A2B6-6C82-4F71-BD0A-2E57CD231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E948E-B045-0AED-25E2-28F530CC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3013" y="6392314"/>
            <a:ext cx="1005840" cy="228600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4FAB73BC-B049-4115-A692-8D63A059BFB8}" type="slidenum">
              <a:rPr lang="en-US" sz="2800">
                <a:solidFill>
                  <a:srgbClr val="FFFFFF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32</a:t>
            </a:fld>
            <a:endParaRPr lang="en-US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80183-DDC4-4E2F-37EE-AB11DDC90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262" y="681849"/>
            <a:ext cx="6245475" cy="85165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Identify Adverb Clause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77E9C-B27D-C342-1852-D7EBA2CEB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61" y="2103120"/>
            <a:ext cx="11209283" cy="3931920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en-US" sz="2300" dirty="0">
                <a:solidFill>
                  <a:sysClr val="windowText" lastClr="000000"/>
                </a:solidFill>
              </a:rPr>
              <a:t>To find an adverb clause, look for the following things in a sentence. if you can answer yes to the all the questions below, you have probably found an adverb clause.</a:t>
            </a:r>
          </a:p>
          <a:p>
            <a:pPr marL="0" indent="0">
              <a:buNone/>
              <a:defRPr/>
            </a:pPr>
            <a:endParaRPr lang="en-US" sz="2300" dirty="0">
              <a:solidFill>
                <a:sysClr val="windowText" lastClr="000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US" sz="2300" dirty="0">
                <a:solidFill>
                  <a:sysClr val="windowText" lastClr="000000"/>
                </a:solidFill>
              </a:rPr>
              <a:t>Can you find a connecting word (such as after, because, or than)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US" sz="2300" dirty="0">
                <a:solidFill>
                  <a:sysClr val="windowText" lastClr="000000"/>
                </a:solidFill>
              </a:rPr>
              <a:t>Do a subject and its verb follow the connecting word?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US" sz="2300" dirty="0">
                <a:solidFill>
                  <a:sysClr val="windowText" lastClr="000000"/>
                </a:solidFill>
              </a:rPr>
              <a:t>Does the group of words contain a connecting word, a subject, and its verb?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en-US" sz="2300" dirty="0">
                <a:solidFill>
                  <a:sysClr val="windowText" lastClr="000000"/>
                </a:solidFill>
              </a:rPr>
              <a:t>Does the word group describe a verb, and adjective, or an adverb?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AB7BE-8F0B-1EC5-469A-25431EF25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800" smtClean="0"/>
              <a:t>33</a:t>
            </a:fld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C909-E09A-9F1B-A775-4DAD7772E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34" y="794582"/>
            <a:ext cx="2913560" cy="85165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Position?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D5CE1C62-9EB3-9AE5-9339-5BF83E43E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21" y="2081048"/>
            <a:ext cx="10783613" cy="3953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dirty="0"/>
              <a:t>Adverb clauses may be  placed in various positions in sentences. when an adverb clauses comes at the beginning of a sentence, it is usually following by a comma.</a:t>
            </a:r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r>
              <a:rPr lang="en-US" altLang="en-US" sz="2800" dirty="0"/>
              <a:t> There are two possible structure :</a:t>
            </a:r>
          </a:p>
          <a:p>
            <a:pPr marL="0" indent="0">
              <a:buNone/>
            </a:pPr>
            <a:r>
              <a:rPr lang="en-US" altLang="en-US" sz="2800" dirty="0">
                <a:highlight>
                  <a:srgbClr val="FFFF00"/>
                </a:highlight>
              </a:rPr>
              <a:t>1. Adverb + Subject + Verb (,) Subject + Verb</a:t>
            </a:r>
          </a:p>
          <a:p>
            <a:pPr marL="0" indent="0">
              <a:buNone/>
            </a:pPr>
            <a:r>
              <a:rPr lang="en-US" altLang="en-US" sz="2800" dirty="0">
                <a:highlight>
                  <a:srgbClr val="FFFF00"/>
                </a:highlight>
              </a:rPr>
              <a:t>2. Subject + verb (no punctuation ) adverb + subject + verb</a:t>
            </a:r>
          </a:p>
          <a:p>
            <a:pPr marL="0" indent="0">
              <a:buNone/>
            </a:pPr>
            <a:endParaRPr lang="en-US" alt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8DD098-F6AD-E6EE-07B8-5D1D66FF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800" smtClean="0"/>
              <a:t>34</a:t>
            </a:fld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taking a selfie with a person&#10;&#10;Description automatically generated">
            <a:extLst>
              <a:ext uri="{FF2B5EF4-FFF2-40B4-BE49-F238E27FC236}">
                <a16:creationId xmlns:a16="http://schemas.microsoft.com/office/drawing/2014/main" id="{00A04992-7BF6-44F6-CA1B-4FB22B44F4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61" r="43788" b="2"/>
          <a:stretch/>
        </p:blipFill>
        <p:spPr>
          <a:xfrm>
            <a:off x="190846" y="237744"/>
            <a:ext cx="4040033" cy="63825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E7270DF-375F-4ECC-989A-D033E481A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9465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793691-5AE3-0417-DFD3-10DD9B809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655" y="441267"/>
            <a:ext cx="7270595" cy="87089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/>
              <a:t>Adverb Clause – Time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F5D44-ADD8-87A6-8399-52C898FFA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655" y="1515687"/>
            <a:ext cx="7270595" cy="4901046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/>
              <a:t>1. After :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/>
              <a:t>After present, future </a:t>
            </a:r>
          </a:p>
          <a:p>
            <a:pPr marL="579438" indent="0" eaLnBrk="1" hangingPunct="1">
              <a:lnSpc>
                <a:spcPct val="90000"/>
              </a:lnSpc>
              <a:buNone/>
              <a:defRPr/>
            </a:pPr>
            <a:r>
              <a:rPr lang="en-US" i="1" dirty="0">
                <a:highlight>
                  <a:srgbClr val="FFFF00"/>
                </a:highlight>
              </a:rPr>
              <a:t>After</a:t>
            </a:r>
            <a:r>
              <a:rPr lang="en-US" i="1" dirty="0"/>
              <a:t> I celebrate my graduation, I will call my parents.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/>
              <a:t>After past perfect, past</a:t>
            </a:r>
          </a:p>
          <a:p>
            <a:pPr marL="579438" indent="0" eaLnBrk="1" hangingPunct="1">
              <a:lnSpc>
                <a:spcPct val="90000"/>
              </a:lnSpc>
              <a:buNone/>
              <a:defRPr/>
            </a:pPr>
            <a:r>
              <a:rPr lang="en-US" i="1" dirty="0">
                <a:highlight>
                  <a:srgbClr val="FFFF00"/>
                </a:highlight>
              </a:rPr>
              <a:t>After</a:t>
            </a:r>
            <a:r>
              <a:rPr lang="en-US" i="1" dirty="0"/>
              <a:t> I have celebrated my graduation, I called my parents.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/>
              <a:t>2. Before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/>
              <a:t>Future before present</a:t>
            </a:r>
          </a:p>
          <a:p>
            <a:pPr marL="547688" indent="0" eaLnBrk="1" hangingPunct="1">
              <a:lnSpc>
                <a:spcPct val="90000"/>
              </a:lnSpc>
              <a:buNone/>
              <a:defRPr/>
            </a:pPr>
            <a:r>
              <a:rPr lang="en-US" i="1" dirty="0"/>
              <a:t>I will celebrate my graduation </a:t>
            </a:r>
            <a:r>
              <a:rPr lang="en-US" i="1" dirty="0">
                <a:highlight>
                  <a:srgbClr val="FFFF00"/>
                </a:highlight>
              </a:rPr>
              <a:t>before</a:t>
            </a:r>
            <a:r>
              <a:rPr lang="en-US" i="1" dirty="0"/>
              <a:t> I call my parents.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/>
              <a:t>Past perfect before past</a:t>
            </a:r>
          </a:p>
          <a:p>
            <a:pPr marL="547688" indent="0" eaLnBrk="1" hangingPunct="1">
              <a:lnSpc>
                <a:spcPct val="90000"/>
              </a:lnSpc>
              <a:buNone/>
              <a:defRPr/>
            </a:pPr>
            <a:r>
              <a:rPr lang="en-US" i="1" dirty="0"/>
              <a:t>I had celebrated my graduation </a:t>
            </a:r>
            <a:r>
              <a:rPr lang="en-US" i="1" dirty="0">
                <a:highlight>
                  <a:srgbClr val="FFFF00"/>
                </a:highlight>
              </a:rPr>
              <a:t>before</a:t>
            </a:r>
            <a:r>
              <a:rPr lang="en-US" i="1" dirty="0"/>
              <a:t> I called my parents.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/>
              <a:t>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1DF562-57D0-E046-55B8-50CB72286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024" y="6217920"/>
            <a:ext cx="1463040" cy="256032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4FAB73BC-B049-4115-A692-8D63A059BFB8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35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AFFDA-9C8B-DEA0-889A-A236901DB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384" y="421012"/>
            <a:ext cx="7868053" cy="77423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Identity the Adverbial Clause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675B7-88E5-71AB-84A0-559190C48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793" y="1655378"/>
            <a:ext cx="10673255" cy="4915137"/>
          </a:xfrm>
        </p:spPr>
        <p:txBody>
          <a:bodyPr rtlCol="0"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After Tim saved fifty dollars, he put it in the bank.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The VCR will not work if we hook up the cords incorrectly.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The crowd stood for the national anthem before the football game began.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As long as they are quiet, the children can watch the movie with us.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There were muddy footprints wherever Natalie had walked.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The delicate hummingbird flapped its wings as it flew near the flowers.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Because Maria like comic book, she has a large comic-book collection.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Pumpkin seeds are tastier if you toast them.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When the river flowed through this area, the water created this valley.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Because </a:t>
            </a:r>
            <a:r>
              <a:rPr lang="en-US" dirty="0" err="1"/>
              <a:t>Willish</a:t>
            </a:r>
            <a:r>
              <a:rPr lang="en-US" dirty="0"/>
              <a:t> has studied the fifty states, he knows special facts about each one.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If Megan runs in the race this weekend, will she finish in first place?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The ground was gray and slushy where a field of snow had not melted yet.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F96E1-C82F-6A75-3A50-7644A528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800" smtClean="0"/>
              <a:t>36</a:t>
            </a:fld>
            <a:endParaRPr lang="en-US" sz="2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5472113B-41FA-450E-B533-F51733045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8" name="Graphic 7" descr="Smiling Face with No Fill">
            <a:extLst>
              <a:ext uri="{FF2B5EF4-FFF2-40B4-BE49-F238E27FC236}">
                <a16:creationId xmlns:a16="http://schemas.microsoft.com/office/drawing/2014/main" id="{AD4AEA47-3277-790E-FA63-69838D294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28703" y="1562546"/>
            <a:ext cx="3750954" cy="375095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CB5E9E0-7C44-46B5-B3E8-E62887B31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EBAFD2-F755-DFD0-3003-E99D16667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849" y="1348844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/>
              <a:t>Thank you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6F8AA-2E6A-8258-790F-65D68C19B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868" y="3493588"/>
            <a:ext cx="5355264" cy="95025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spc="80"/>
              <a:t>Any questions?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EF88855-34D7-45DF-9DB8-682E4A358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C6981A1-6AD0-44A6-84F4-420410F3B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D9FF0FB-30CE-40B4-B3F2-A565E71CE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7216A06-7EF2-4C72-8D1E-8959D3EBC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C9188-F384-44DE-CDFB-631D40884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834" y="5858088"/>
            <a:ext cx="2111881" cy="22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4FAB73BC-B049-4115-A692-8D63A059BFB8}" type="slidenum">
              <a:rPr lang="en-US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72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50B6B-5107-1E96-B312-93FDB0F93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5232400" cy="75722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Phrase vs Clause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B3A46-27BB-9B85-41EC-633F8BF60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ID" sz="2500" b="0" dirty="0">
                <a:solidFill>
                  <a:srgbClr val="3B3E4D"/>
                </a:solidFill>
                <a:effectLst/>
                <a:latin typeface="AkkuratPro"/>
              </a:rPr>
              <a:t>When it comes to expressing a complete thought, a clause falls between a phrase and a sentence. In many cases, a clause can function as its own sentence. A phrase, in contrast, cannot. Here is a quick look at the difference between a phrase and a clause: </a:t>
            </a:r>
          </a:p>
          <a:p>
            <a:pPr marL="182563" indent="0" algn="l">
              <a:buNone/>
            </a:pPr>
            <a:r>
              <a:rPr lang="en-ID" sz="2500" dirty="0">
                <a:solidFill>
                  <a:srgbClr val="3B3E4D"/>
                </a:solidFill>
                <a:latin typeface="AkkuratPro"/>
              </a:rPr>
              <a:t>For instance: </a:t>
            </a:r>
          </a:p>
          <a:p>
            <a:pPr marL="223838" indent="0" algn="l">
              <a:buNone/>
            </a:pPr>
            <a:r>
              <a:rPr lang="en-ID" sz="2500" b="0" i="0" dirty="0">
                <a:solidFill>
                  <a:srgbClr val="3B3E4D"/>
                </a:solidFill>
                <a:effectLst/>
                <a:latin typeface="AkkuratPro"/>
              </a:rPr>
              <a:t>Phrase: 	</a:t>
            </a:r>
            <a:r>
              <a:rPr lang="en-ID" sz="2500" b="0" i="1" dirty="0">
                <a:solidFill>
                  <a:srgbClr val="3B3E4D"/>
                </a:solidFill>
                <a:effectLst/>
                <a:latin typeface="AkkuratPro"/>
              </a:rPr>
              <a:t>A white cat</a:t>
            </a:r>
          </a:p>
          <a:p>
            <a:pPr marL="179388" indent="0" algn="l">
              <a:buNone/>
            </a:pPr>
            <a:r>
              <a:rPr lang="en-ID" sz="2500" b="0" i="0" dirty="0">
                <a:solidFill>
                  <a:srgbClr val="3B3E4D"/>
                </a:solidFill>
                <a:effectLst/>
                <a:latin typeface="AkkuratPro"/>
              </a:rPr>
              <a:t>Clause: 	</a:t>
            </a:r>
            <a:r>
              <a:rPr lang="en-ID" sz="2500" b="0" i="1" dirty="0">
                <a:solidFill>
                  <a:srgbClr val="3B3E4D"/>
                </a:solidFill>
                <a:effectLst/>
                <a:latin typeface="AkkuratPro"/>
              </a:rPr>
              <a:t>I found a white cat</a:t>
            </a:r>
            <a:br>
              <a:rPr lang="en-ID" sz="2500" b="0" i="0" dirty="0">
                <a:solidFill>
                  <a:srgbClr val="3B3E4D"/>
                </a:solidFill>
                <a:effectLst/>
                <a:latin typeface="AkkuratPro"/>
              </a:rPr>
            </a:br>
            <a:endParaRPr lang="en-ID" sz="2500" b="0" i="0" dirty="0">
              <a:solidFill>
                <a:srgbClr val="3B3E4D"/>
              </a:solidFill>
              <a:effectLst/>
              <a:latin typeface="AkkuratPro"/>
            </a:endParaRPr>
          </a:p>
          <a:p>
            <a:endParaRPr lang="en-US" sz="2500" dirty="0"/>
          </a:p>
        </p:txBody>
      </p:sp>
      <p:sp>
        <p:nvSpPr>
          <p:cNvPr id="4" name="Line Callout 1 3">
            <a:extLst>
              <a:ext uri="{FF2B5EF4-FFF2-40B4-BE49-F238E27FC236}">
                <a16:creationId xmlns:a16="http://schemas.microsoft.com/office/drawing/2014/main" id="{F9533AA4-9943-38DD-C0FB-2C8C39F74DFA}"/>
              </a:ext>
            </a:extLst>
          </p:cNvPr>
          <p:cNvSpPr/>
          <p:nvPr/>
        </p:nvSpPr>
        <p:spPr>
          <a:xfrm>
            <a:off x="5796845" y="3931357"/>
            <a:ext cx="3499555" cy="411480"/>
          </a:xfrm>
          <a:prstGeom prst="borderCallout1">
            <a:avLst>
              <a:gd name="adj1" fmla="val -454"/>
              <a:gd name="adj2" fmla="val -914"/>
              <a:gd name="adj3" fmla="val 137191"/>
              <a:gd name="adj4" fmla="val -3897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consist of head and modifier</a:t>
            </a:r>
          </a:p>
        </p:txBody>
      </p:sp>
      <p:sp>
        <p:nvSpPr>
          <p:cNvPr id="5" name="Line Callout 1 4">
            <a:extLst>
              <a:ext uri="{FF2B5EF4-FFF2-40B4-BE49-F238E27FC236}">
                <a16:creationId xmlns:a16="http://schemas.microsoft.com/office/drawing/2014/main" id="{DC4D2982-60AC-2386-2C8D-9406637275AD}"/>
              </a:ext>
            </a:extLst>
          </p:cNvPr>
          <p:cNvSpPr/>
          <p:nvPr/>
        </p:nvSpPr>
        <p:spPr>
          <a:xfrm>
            <a:off x="6869288" y="4487334"/>
            <a:ext cx="3849511" cy="411480"/>
          </a:xfrm>
          <a:prstGeom prst="borderCallout1">
            <a:avLst>
              <a:gd name="adj1" fmla="val 5033"/>
              <a:gd name="adj2" fmla="val -415"/>
              <a:gd name="adj3" fmla="val 131704"/>
              <a:gd name="adj4" fmla="val -3804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consist of subject and predicate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CCFE9-9309-5BFA-3EAF-FCDE6524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400" smtClean="0"/>
              <a:t>4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821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598C9-DB4A-5133-C401-14B09F174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284" y="457200"/>
            <a:ext cx="4976648" cy="77251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Types of Clause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3D216-B78A-DB5D-CBBB-6F7572A5E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513491"/>
            <a:ext cx="11370365" cy="4887310"/>
          </a:xfrm>
        </p:spPr>
        <p:txBody>
          <a:bodyPr>
            <a:normAutofit/>
          </a:bodyPr>
          <a:lstStyle/>
          <a:p>
            <a:r>
              <a:rPr lang="en-US" dirty="0"/>
              <a:t>There are two types of clauses: Independent clause and dependent clause</a:t>
            </a:r>
          </a:p>
          <a:p>
            <a:r>
              <a:rPr lang="en-US" dirty="0">
                <a:highlight>
                  <a:srgbClr val="FFFF00"/>
                </a:highlight>
              </a:rPr>
              <a:t>Independent clauses </a:t>
            </a:r>
            <a:r>
              <a:rPr lang="en-US" dirty="0"/>
              <a:t>: </a:t>
            </a:r>
            <a:r>
              <a:rPr lang="en-ID" dirty="0"/>
              <a:t>An independent clause is a clause that can stand on its own as a distinct sentence. Take a look at these examples:</a:t>
            </a:r>
          </a:p>
          <a:p>
            <a:pPr marL="582613" indent="0">
              <a:buNone/>
            </a:pPr>
            <a:r>
              <a:rPr lang="en-US" i="1" dirty="0"/>
              <a:t>I loke eating cookies.</a:t>
            </a:r>
          </a:p>
          <a:p>
            <a:pPr marL="582613" indent="0">
              <a:buNone/>
            </a:pPr>
            <a:r>
              <a:rPr lang="en-US" i="1" dirty="0"/>
              <a:t>The kids ate lunch at the school.</a:t>
            </a:r>
          </a:p>
          <a:p>
            <a:pPr marL="582613" indent="0">
              <a:buNone/>
            </a:pPr>
            <a:endParaRPr lang="en-US" i="1" dirty="0"/>
          </a:p>
          <a:p>
            <a:r>
              <a:rPr lang="en-US" dirty="0">
                <a:highlight>
                  <a:srgbClr val="FFFF00"/>
                </a:highlight>
              </a:rPr>
              <a:t>Dependent clauses </a:t>
            </a:r>
            <a:r>
              <a:rPr lang="en-US" dirty="0"/>
              <a:t>: These clauses are not</a:t>
            </a:r>
            <a:r>
              <a:rPr lang="en-ID" dirty="0"/>
              <a:t> a complete sentence. Dependent clauses are sometimes known as subordinate clauses. As their name implies, these clauses depend on independent clauses to clearly express ideas. Here are a few examples of dependent clauses:</a:t>
            </a:r>
            <a:endParaRPr lang="en-US" dirty="0"/>
          </a:p>
          <a:p>
            <a:pPr marL="536575" indent="0">
              <a:buNone/>
            </a:pPr>
            <a:r>
              <a:rPr lang="en-US" i="1" dirty="0"/>
              <a:t>When I grow up </a:t>
            </a:r>
          </a:p>
          <a:p>
            <a:pPr marL="536575" indent="0">
              <a:buNone/>
            </a:pPr>
            <a:r>
              <a:rPr lang="en-US" i="1" dirty="0"/>
              <a:t>Although he reads well</a:t>
            </a:r>
          </a:p>
          <a:p>
            <a:pPr marL="536575" indent="0">
              <a:buNone/>
            </a:pPr>
            <a:r>
              <a:rPr lang="en-US" i="1" dirty="0"/>
              <a:t>The cat that was hiding</a:t>
            </a:r>
          </a:p>
          <a:p>
            <a:pPr marL="12700" indent="0">
              <a:buNone/>
            </a:pPr>
            <a:r>
              <a:rPr lang="en-US" dirty="0"/>
              <a:t>What should you do to turn the dependent clause above into full sentences?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B1EE9-941E-4006-936D-24F81BE52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500" smtClean="0"/>
              <a:t>5</a:t>
            </a:fld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9806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D1F53-C61D-F36A-4DDE-1F1C9B4EE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13" y="516835"/>
            <a:ext cx="11290852" cy="5518205"/>
          </a:xfrm>
        </p:spPr>
        <p:txBody>
          <a:bodyPr/>
          <a:lstStyle/>
          <a:p>
            <a:r>
              <a:rPr lang="en-US" i="1" dirty="0"/>
              <a:t>When I grow up, I want to be a superstar.</a:t>
            </a:r>
          </a:p>
          <a:p>
            <a:r>
              <a:rPr lang="en-US" i="1" dirty="0"/>
              <a:t>Although he can read well, he hardy understands the meanings.</a:t>
            </a:r>
          </a:p>
          <a:p>
            <a:r>
              <a:rPr lang="en-US" i="1" dirty="0"/>
              <a:t>I searched through the basement and found the cat that was hiding.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Practice : make these dependent clause into full sentences: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What you did last summer</a:t>
            </a:r>
          </a:p>
          <a:p>
            <a:pPr marL="342900" indent="-342900">
              <a:buAutoNum type="arabicParenR"/>
            </a:pPr>
            <a:r>
              <a:rPr lang="en-US" dirty="0"/>
              <a:t>What you are talking about</a:t>
            </a:r>
          </a:p>
          <a:p>
            <a:pPr marL="342900" indent="-342900">
              <a:buAutoNum type="arabicParenR"/>
            </a:pPr>
            <a:r>
              <a:rPr lang="en-US" dirty="0"/>
              <a:t>When the accident happened</a:t>
            </a:r>
          </a:p>
          <a:p>
            <a:pPr marL="342900" indent="-342900">
              <a:buAutoNum type="arabicParenR"/>
            </a:pPr>
            <a:r>
              <a:rPr lang="en-US" dirty="0"/>
              <a:t>How you are feeling</a:t>
            </a:r>
          </a:p>
          <a:p>
            <a:pPr marL="342900" indent="-342900">
              <a:buAutoNum type="arabicParenR"/>
            </a:pPr>
            <a:r>
              <a:rPr lang="en-US" dirty="0"/>
              <a:t>That I know nothing </a:t>
            </a:r>
          </a:p>
          <a:p>
            <a:pPr marL="342900" indent="-342900">
              <a:buAutoNum type="arabicParenR"/>
            </a:pPr>
            <a:r>
              <a:rPr lang="en-US" dirty="0"/>
              <a:t>Who is travelling to Europe</a:t>
            </a:r>
          </a:p>
          <a:p>
            <a:pPr marL="342900" indent="-342900">
              <a:buAutoNum type="arabicParenR"/>
            </a:pPr>
            <a:r>
              <a:rPr lang="en-US" dirty="0"/>
              <a:t>Whose house was built by artificial intelligence</a:t>
            </a:r>
          </a:p>
          <a:p>
            <a:pPr marL="342900" indent="-342900">
              <a:buAutoNum type="arabicParenR"/>
            </a:pPr>
            <a:r>
              <a:rPr lang="en-US" dirty="0"/>
              <a:t>Because I am ill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10BB28-892C-F6E5-0B2F-F45072FAFF27}"/>
              </a:ext>
            </a:extLst>
          </p:cNvPr>
          <p:cNvCxnSpPr/>
          <p:nvPr/>
        </p:nvCxnSpPr>
        <p:spPr>
          <a:xfrm>
            <a:off x="556593" y="2464904"/>
            <a:ext cx="109330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A18C23-9655-B542-75D5-2B622A71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500" smtClean="0"/>
              <a:t>6</a:t>
            </a:fld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98569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C57B3-66AC-FD6A-1381-20AFF73ED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513" y="1311966"/>
            <a:ext cx="11270973" cy="4549284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2000" i="1" dirty="0"/>
              <a:t>Despite its wide range of applications in various domains, the use of </a:t>
            </a:r>
            <a:r>
              <a:rPr lang="en-US" sz="2000" i="1" dirty="0" err="1"/>
              <a:t>ChatGPT</a:t>
            </a:r>
            <a:r>
              <a:rPr lang="en-US" sz="2000" i="1" dirty="0"/>
              <a:t> has reignited the debate on the potential and risks associated with AI technologies.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000" i="1" dirty="0"/>
              <a:t>The introduction of </a:t>
            </a:r>
            <a:r>
              <a:rPr lang="en-US" sz="2000" i="1" dirty="0" err="1"/>
              <a:t>ChatGPT</a:t>
            </a:r>
            <a:r>
              <a:rPr lang="en-US" sz="2000" i="1" dirty="0"/>
              <a:t> in education has sparked debates about its potential implications for education.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000" i="1" dirty="0"/>
              <a:t>While advocates of </a:t>
            </a:r>
            <a:r>
              <a:rPr lang="en-US" sz="2000" i="1" dirty="0" err="1"/>
              <a:t>ChatGPT</a:t>
            </a:r>
            <a:r>
              <a:rPr lang="en-US" sz="2000" i="1" dirty="0"/>
              <a:t> praise its ability to support education for instance in terms of providing adaptive and </a:t>
            </a:r>
            <a:r>
              <a:rPr lang="en-US" sz="2000" i="1" dirty="0" err="1"/>
              <a:t>personalised</a:t>
            </a:r>
            <a:r>
              <a:rPr lang="en-US" sz="2000" i="1" dirty="0"/>
              <a:t> environments, some scholars are concerned about the ethical considerations of </a:t>
            </a:r>
            <a:r>
              <a:rPr lang="en-US" sz="2000" i="1" dirty="0" err="1"/>
              <a:t>ChatGPT</a:t>
            </a:r>
            <a:r>
              <a:rPr lang="en-US" sz="2000" i="1" dirty="0"/>
              <a:t>, as well as its potential negative effects on assessment practices, scientific integrity, and students’ higher-order thinking skills.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000" i="1" dirty="0"/>
              <a:t>In addition, several editorials have been written about how </a:t>
            </a:r>
            <a:r>
              <a:rPr lang="en-US" sz="2000" i="1" dirty="0" err="1"/>
              <a:t>ChatGPT</a:t>
            </a:r>
            <a:r>
              <a:rPr lang="en-US" sz="2000" i="1" dirty="0"/>
              <a:t> can influence education.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000" i="1" dirty="0"/>
              <a:t>These kinds of scientific debates are common place when new technologies are introduced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000" i="1" dirty="0"/>
              <a:t>into education, as they often disrupt traditional practices and require teachers to adapt to their potential benefits and drawbacks.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826FC4-2443-1D2A-C945-AA453376BF6A}"/>
              </a:ext>
            </a:extLst>
          </p:cNvPr>
          <p:cNvSpPr txBox="1"/>
          <p:nvPr/>
        </p:nvSpPr>
        <p:spPr>
          <a:xfrm>
            <a:off x="605938" y="484028"/>
            <a:ext cx="88713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Read the following passage and identify the clause in it. </a:t>
            </a:r>
          </a:p>
          <a:p>
            <a:r>
              <a:rPr lang="en-US" sz="2000" dirty="0"/>
              <a:t>Decide whether each one is a dependent or an independent clauses.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F38598-7E99-96D3-5852-A286D95D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400" smtClean="0"/>
              <a:t>7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9180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10653-0F8E-D4DB-4DB3-287B69C1E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365" y="496958"/>
            <a:ext cx="8045669" cy="77423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How to combine clauses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88AB6-2BE2-7766-A3BA-EFEB6B13B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655379"/>
            <a:ext cx="11469756" cy="4705663"/>
          </a:xfrm>
        </p:spPr>
        <p:txBody>
          <a:bodyPr>
            <a:normAutofit/>
          </a:bodyPr>
          <a:lstStyle/>
          <a:p>
            <a:r>
              <a:rPr lang="en-US" sz="2000" dirty="0"/>
              <a:t>When you write a sentence with more than one independent clause.</a:t>
            </a:r>
          </a:p>
          <a:p>
            <a:r>
              <a:rPr lang="en-US" sz="2000" dirty="0"/>
              <a:t>Every sentence must include at lease one independent clause. Other clauses can be dependent clause.</a:t>
            </a:r>
          </a:p>
          <a:p>
            <a:r>
              <a:rPr lang="en-US" sz="2000" dirty="0"/>
              <a:t>A sentence that includes two or more independent clause is known as a </a:t>
            </a:r>
            <a:r>
              <a:rPr lang="en-US" sz="2000" i="1" dirty="0">
                <a:highlight>
                  <a:srgbClr val="FFFF00"/>
                </a:highlight>
              </a:rPr>
              <a:t>Compound sentence</a:t>
            </a:r>
            <a:r>
              <a:rPr lang="en-US" sz="2000" dirty="0"/>
              <a:t> (talk it later).</a:t>
            </a:r>
          </a:p>
          <a:p>
            <a:r>
              <a:rPr lang="en-US" sz="2000" dirty="0"/>
              <a:t>In a compound sentence, the clauses are joined by a comma paired with coordinate conjunction (FANBOYS), a semicolon, or a colon. </a:t>
            </a:r>
          </a:p>
          <a:p>
            <a:pPr marL="238125" indent="0">
              <a:buNone/>
            </a:pPr>
            <a:r>
              <a:rPr lang="en-US" sz="2000" dirty="0"/>
              <a:t>For example: </a:t>
            </a:r>
          </a:p>
          <a:p>
            <a:pPr marL="523875" indent="-285750"/>
            <a:r>
              <a:rPr lang="en-ID" sz="2000" i="1" dirty="0"/>
              <a:t>I love drinking soda, </a:t>
            </a:r>
            <a:r>
              <a:rPr lang="en-ID" sz="2000" b="1" i="1" dirty="0"/>
              <a:t>but</a:t>
            </a:r>
            <a:r>
              <a:rPr lang="en-ID" sz="2000" i="1" dirty="0"/>
              <a:t> I know it’s bad for my teeth.</a:t>
            </a:r>
          </a:p>
          <a:p>
            <a:pPr marL="523875" indent="-285750"/>
            <a:r>
              <a:rPr lang="en-ID" sz="2000" i="1" dirty="0"/>
              <a:t>Maria loved hosting dinner parties</a:t>
            </a:r>
            <a:r>
              <a:rPr lang="en-ID" sz="2000" b="1" i="1" dirty="0"/>
              <a:t>;</a:t>
            </a:r>
            <a:r>
              <a:rPr lang="en-ID" sz="2000" i="1" dirty="0"/>
              <a:t> her friends enjoyed her cooking.</a:t>
            </a:r>
          </a:p>
          <a:p>
            <a:pPr marL="523875" indent="-285750"/>
            <a:r>
              <a:rPr lang="en-ID" sz="2000" i="1" dirty="0"/>
              <a:t>We danced until the band finished playing</a:t>
            </a:r>
            <a:r>
              <a:rPr lang="en-ID" sz="2000" b="1" i="1" dirty="0"/>
              <a:t>:</a:t>
            </a:r>
            <a:r>
              <a:rPr lang="en-ID" sz="2000" i="1" dirty="0"/>
              <a:t> they played until midnight.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20A4F-7DC7-1ABA-99B0-70EBCC802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500" smtClean="0"/>
              <a:t>8</a:t>
            </a:fld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77935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3"/>
          <p:cNvSpPr txBox="1">
            <a:spLocks noChangeArrowheads="1"/>
          </p:cNvSpPr>
          <p:nvPr/>
        </p:nvSpPr>
        <p:spPr bwMode="auto">
          <a:xfrm>
            <a:off x="1545022" y="3046472"/>
            <a:ext cx="87813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u="sng" dirty="0">
                <a:latin typeface="Arial" charset="0"/>
              </a:rPr>
              <a:t>Tom swims</a:t>
            </a:r>
            <a:r>
              <a:rPr lang="en-US" altLang="en-US" sz="4000" b="1" dirty="0">
                <a:solidFill>
                  <a:schemeClr val="tx2"/>
                </a:solidFill>
                <a:latin typeface="Arial" charset="0"/>
              </a:rPr>
              <a:t>,</a:t>
            </a:r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4000" b="1" dirty="0">
                <a:solidFill>
                  <a:srgbClr val="00B0F0"/>
                </a:solidFill>
                <a:latin typeface="Arial" charset="0"/>
              </a:rPr>
              <a:t>and</a:t>
            </a:r>
            <a:r>
              <a:rPr lang="en-US" altLang="en-US" sz="4000" b="1" dirty="0">
                <a:latin typeface="Arial" charset="0"/>
              </a:rPr>
              <a:t> </a:t>
            </a:r>
            <a:r>
              <a:rPr lang="en-US" altLang="en-US" sz="4000" b="1" u="sng" dirty="0">
                <a:latin typeface="Arial" charset="0"/>
              </a:rPr>
              <a:t>Mary plays tennis</a:t>
            </a:r>
            <a:r>
              <a:rPr lang="en-US" altLang="en-US" sz="4000" b="1" dirty="0">
                <a:latin typeface="Arial" charset="0"/>
              </a:rPr>
              <a:t>. </a:t>
            </a:r>
            <a:endParaRPr lang="en-US" altLang="en-US" sz="4000" dirty="0">
              <a:latin typeface="Arial" charset="0"/>
            </a:endParaRPr>
          </a:p>
        </p:txBody>
      </p:sp>
      <p:sp>
        <p:nvSpPr>
          <p:cNvPr id="48130" name="Text Box 7"/>
          <p:cNvSpPr txBox="1">
            <a:spLocks noChangeArrowheads="1"/>
          </p:cNvSpPr>
          <p:nvPr/>
        </p:nvSpPr>
        <p:spPr bwMode="auto">
          <a:xfrm>
            <a:off x="2562188" y="3913467"/>
            <a:ext cx="7394029" cy="7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700" dirty="0">
                <a:latin typeface="Arial" charset="0"/>
              </a:rPr>
              <a:t>        Clause 1                                                        Clause 2</a:t>
            </a:r>
          </a:p>
          <a:p>
            <a:pPr>
              <a:spcBef>
                <a:spcPct val="50000"/>
              </a:spcBef>
            </a:pPr>
            <a:r>
              <a:rPr lang="en-US" altLang="en-US" sz="1700" dirty="0">
                <a:latin typeface="Arial" charset="0"/>
              </a:rPr>
              <a:t>     Independent                                                   Independent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5668" y="567096"/>
            <a:ext cx="6842235" cy="1204361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br>
              <a:rPr lang="en-US" sz="2900" dirty="0"/>
            </a:br>
            <a:r>
              <a:rPr lang="en-US" sz="4000" dirty="0"/>
              <a:t>COMPOUND SENTENCE:</a:t>
            </a:r>
            <a:br>
              <a:rPr lang="en-US" sz="2900" b="1" dirty="0"/>
            </a:br>
            <a:r>
              <a:rPr lang="en-US" sz="3200" b="1" i="1" dirty="0"/>
              <a:t>COORDINATING CONJUNCTIONS</a:t>
            </a:r>
            <a:br>
              <a:rPr lang="en-US" sz="3200" b="1" dirty="0"/>
            </a:br>
            <a:endParaRPr lang="en-US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CFB65A-54F0-300E-A9B0-BFE62119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500" smtClean="0"/>
              <a:t>9</a:t>
            </a:fld>
            <a:endParaRPr lang="en-US" sz="2500" dirty="0"/>
          </a:p>
        </p:txBody>
      </p:sp>
      <p:pic>
        <p:nvPicPr>
          <p:cNvPr id="4" name="Picture 3" descr="A collage of two people playing tennis&#10;&#10;Description automatically generated">
            <a:extLst>
              <a:ext uri="{FF2B5EF4-FFF2-40B4-BE49-F238E27FC236}">
                <a16:creationId xmlns:a16="http://schemas.microsoft.com/office/drawing/2014/main" id="{9BAAA17D-ED03-74DF-0D3A-BEF492322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889" y="455727"/>
            <a:ext cx="3546657" cy="248266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{ADCD3219-4462-5F4F-9CC4-6B41D3A3D44F}tf10001067</Template>
  <TotalTime>895</TotalTime>
  <Words>2558</Words>
  <Application>Microsoft Macintosh PowerPoint</Application>
  <PresentationFormat>Widescreen</PresentationFormat>
  <Paragraphs>388</Paragraphs>
  <Slides>37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2" baseType="lpstr">
      <vt:lpstr>Adobe Ming Std L</vt:lpstr>
      <vt:lpstr>Adobe Myungjo Std M</vt:lpstr>
      <vt:lpstr>Adobe Song Std L</vt:lpstr>
      <vt:lpstr>AkkuratPro</vt:lpstr>
      <vt:lpstr>Arial</vt:lpstr>
      <vt:lpstr>Arial Black</vt:lpstr>
      <vt:lpstr>Baskerville Old Face</vt:lpstr>
      <vt:lpstr>Calibri</vt:lpstr>
      <vt:lpstr>Century Gothic</vt:lpstr>
      <vt:lpstr>Constantia</vt:lpstr>
      <vt:lpstr>Garamond</vt:lpstr>
      <vt:lpstr>Geneva</vt:lpstr>
      <vt:lpstr>Roboto</vt:lpstr>
      <vt:lpstr>Wingdings 2</vt:lpstr>
      <vt:lpstr>Savon</vt:lpstr>
      <vt:lpstr>Clauses in English</vt:lpstr>
      <vt:lpstr>Outline </vt:lpstr>
      <vt:lpstr>What is a clause?</vt:lpstr>
      <vt:lpstr>Phrase vs Clause</vt:lpstr>
      <vt:lpstr>Types of Clause</vt:lpstr>
      <vt:lpstr>PowerPoint Presentation</vt:lpstr>
      <vt:lpstr>PowerPoint Presentation</vt:lpstr>
      <vt:lpstr>How to combine clauses </vt:lpstr>
      <vt:lpstr> COMPOUND SENTENCE: COORDINATING CONJUNCTIONS </vt:lpstr>
      <vt:lpstr>  COMPOUND SENTENCE: CONJUNCTIVE ADVERBS </vt:lpstr>
      <vt:lpstr>Conjunctive Adverbs “float”</vt:lpstr>
      <vt:lpstr>Semicolons</vt:lpstr>
      <vt:lpstr>Complex Sentences</vt:lpstr>
      <vt:lpstr>Three types of dependent clause </vt:lpstr>
      <vt:lpstr>PowerPoint Presentation</vt:lpstr>
      <vt:lpstr>PowerPoint Presentation</vt:lpstr>
      <vt:lpstr>PowerPoint Presentation</vt:lpstr>
      <vt:lpstr>PowerPoint Presentation</vt:lpstr>
      <vt:lpstr>    </vt:lpstr>
      <vt:lpstr>    ADJECTIVE (RELATIVE) CLAUSES</vt:lpstr>
      <vt:lpstr> Relative Pronouns &amp; Relative Clauses</vt:lpstr>
      <vt:lpstr>Relative Pronouns &amp; Relative Clauses</vt:lpstr>
      <vt:lpstr>Relative Pronouns &amp; Relative Clauses</vt:lpstr>
      <vt:lpstr>Relative Pronouns &amp; Relative Clauses</vt:lpstr>
      <vt:lpstr>Relative Pronouns &amp; Relative Clauses</vt:lpstr>
      <vt:lpstr>Adjective Clauses: Restrictive &amp; Non-restrictive Clauses</vt:lpstr>
      <vt:lpstr>Restrictive Adjective/Relative Clauses</vt:lpstr>
      <vt:lpstr>Non- Restrictive Adjective/Relative Clauses</vt:lpstr>
      <vt:lpstr>Compare Restrictive &amp; Non-restrictive Clauses</vt:lpstr>
      <vt:lpstr>Which is logically correct?</vt:lpstr>
      <vt:lpstr>Adverb Clause</vt:lpstr>
      <vt:lpstr>Subordinate Conjunction</vt:lpstr>
      <vt:lpstr>Identify Adverb Clause</vt:lpstr>
      <vt:lpstr>Position?</vt:lpstr>
      <vt:lpstr>Adverb Clause – Time Connection</vt:lpstr>
      <vt:lpstr>Identity the Adverbial Clause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Clauses in English</dc:title>
  <dc:creator>Authors</dc:creator>
  <cp:lastModifiedBy>Authors</cp:lastModifiedBy>
  <cp:revision>15</cp:revision>
  <dcterms:created xsi:type="dcterms:W3CDTF">2023-10-29T13:31:31Z</dcterms:created>
  <dcterms:modified xsi:type="dcterms:W3CDTF">2023-10-30T04:33:47Z</dcterms:modified>
</cp:coreProperties>
</file>